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2"/>
  </p:notesMasterIdLst>
  <p:sldIdLst>
    <p:sldId id="649" r:id="rId2"/>
    <p:sldId id="650" r:id="rId3"/>
    <p:sldId id="651" r:id="rId4"/>
    <p:sldId id="652" r:id="rId5"/>
    <p:sldId id="653" r:id="rId6"/>
    <p:sldId id="258" r:id="rId7"/>
    <p:sldId id="263" r:id="rId8"/>
    <p:sldId id="264" r:id="rId9"/>
    <p:sldId id="260" r:id="rId10"/>
    <p:sldId id="655" r:id="rId11"/>
    <p:sldId id="616" r:id="rId12"/>
    <p:sldId id="679" r:id="rId13"/>
    <p:sldId id="640" r:id="rId14"/>
    <p:sldId id="636" r:id="rId15"/>
    <p:sldId id="683" r:id="rId16"/>
    <p:sldId id="682" r:id="rId17"/>
    <p:sldId id="684" r:id="rId18"/>
    <p:sldId id="648" r:id="rId19"/>
    <p:sldId id="645" r:id="rId20"/>
    <p:sldId id="644" r:id="rId21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dith Helmer" initials="" lastIdx="1" clrIdx="0"/>
  <p:cmAuthor id="1" name="Stepha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B85300"/>
    <a:srgbClr val="E66800"/>
    <a:srgbClr val="FF8F8F"/>
    <a:srgbClr val="C55A11"/>
    <a:srgbClr val="FF8989"/>
    <a:srgbClr val="860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E6633-9E93-4AEE-A15A-9CA1D2D8184C}" type="doc">
      <dgm:prSet loTypeId="urn:microsoft.com/office/officeart/2008/layout/AlternatingHexagons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C3781FA9-B7E7-4EBF-980F-988D2173F91E}" type="pres">
      <dgm:prSet presAssocID="{F02E6633-9E93-4AEE-A15A-9CA1D2D8184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94F30-DE77-44D4-BBD0-5488107EE974}" type="presOf" srcId="{F02E6633-9E93-4AEE-A15A-9CA1D2D8184C}" destId="{C3781FA9-B7E7-4EBF-980F-988D2173F91E}" srcOrd="0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3D75F-D25D-4EFF-8912-537FE7C0B43D}" type="doc">
      <dgm:prSet loTypeId="urn:microsoft.com/office/officeart/2008/layout/VerticalCurvedList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de-DE"/>
        </a:p>
      </dgm:t>
    </dgm:pt>
    <dgm:pt modelId="{A56C0732-F19A-432B-9005-FF108F03BDC7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13</a:t>
          </a:r>
        </a:p>
      </dgm:t>
    </dgm:pt>
    <dgm:pt modelId="{A1ED06A0-8501-4208-99C2-63E139540721}" type="parTrans" cxnId="{48BAAA6C-BE0E-4831-9F46-78FA85D54F86}">
      <dgm:prSet/>
      <dgm:spPr/>
      <dgm:t>
        <a:bodyPr/>
        <a:lstStyle/>
        <a:p>
          <a:endParaRPr lang="de-DE">
            <a:latin typeface="Optima" pitchFamily="2" charset="0"/>
          </a:endParaRPr>
        </a:p>
      </dgm:t>
    </dgm:pt>
    <dgm:pt modelId="{4A4EA753-8859-431E-AE21-126772163A65}" type="sibTrans" cxnId="{48BAAA6C-BE0E-4831-9F46-78FA85D54F86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Optima" pitchFamily="2" charset="0"/>
          </a:endParaRPr>
        </a:p>
      </dgm:t>
    </dgm:pt>
    <dgm:pt modelId="{305B5C4C-340A-414A-B64F-639996ED2A60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12</a:t>
          </a:r>
        </a:p>
      </dgm:t>
    </dgm:pt>
    <dgm:pt modelId="{1B8D6865-1D2A-4105-8C6B-46080A2BAF60}" type="parTrans" cxnId="{676BF5CC-7E89-40DD-A8E3-CC38EE18BABB}">
      <dgm:prSet/>
      <dgm:spPr/>
      <dgm:t>
        <a:bodyPr/>
        <a:lstStyle/>
        <a:p>
          <a:endParaRPr lang="de-DE">
            <a:latin typeface="Optima" pitchFamily="2" charset="0"/>
          </a:endParaRPr>
        </a:p>
      </dgm:t>
    </dgm:pt>
    <dgm:pt modelId="{B5CFFF10-EC8E-4D40-8524-F7F37667D013}" type="sibTrans" cxnId="{676BF5CC-7E89-40DD-A8E3-CC38EE18BABB}">
      <dgm:prSet/>
      <dgm:spPr/>
      <dgm:t>
        <a:bodyPr/>
        <a:lstStyle/>
        <a:p>
          <a:endParaRPr lang="de-DE">
            <a:latin typeface="Optima" pitchFamily="2" charset="0"/>
          </a:endParaRPr>
        </a:p>
      </dgm:t>
    </dgm:pt>
    <dgm:pt modelId="{DD4F4F97-4C47-4A30-B8D9-9CF1B7A851D4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11</a:t>
          </a:r>
        </a:p>
      </dgm:t>
    </dgm:pt>
    <dgm:pt modelId="{3429481F-008E-4F41-A6CC-6CF7675FCE5B}" type="parTrans" cxnId="{DDD287CA-928F-4436-B2AC-98E90B92D96B}">
      <dgm:prSet/>
      <dgm:spPr/>
      <dgm:t>
        <a:bodyPr/>
        <a:lstStyle/>
        <a:p>
          <a:endParaRPr lang="de-DE">
            <a:latin typeface="Optima" pitchFamily="2" charset="0"/>
          </a:endParaRPr>
        </a:p>
      </dgm:t>
    </dgm:pt>
    <dgm:pt modelId="{C0C28589-0E08-446D-A35A-F4BCD1EBCBA4}" type="sibTrans" cxnId="{DDD287CA-928F-4436-B2AC-98E90B92D96B}">
      <dgm:prSet/>
      <dgm:spPr/>
      <dgm:t>
        <a:bodyPr/>
        <a:lstStyle/>
        <a:p>
          <a:endParaRPr lang="de-DE">
            <a:latin typeface="Optima" pitchFamily="2" charset="0"/>
          </a:endParaRPr>
        </a:p>
      </dgm:t>
    </dgm:pt>
    <dgm:pt modelId="{FB7D36C8-5047-4BC3-92C8-E1FD5C1050CF}" type="pres">
      <dgm:prSet presAssocID="{48E3D75F-D25D-4EFF-8912-537FE7C0B4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1FDE2F58-1D38-4F7E-AB14-F66F60D8A3D3}" type="pres">
      <dgm:prSet presAssocID="{48E3D75F-D25D-4EFF-8912-537FE7C0B43D}" presName="Name1" presStyleCnt="0"/>
      <dgm:spPr/>
    </dgm:pt>
    <dgm:pt modelId="{84926C86-29AD-4076-860C-F07FD19E8F25}" type="pres">
      <dgm:prSet presAssocID="{48E3D75F-D25D-4EFF-8912-537FE7C0B43D}" presName="cycle" presStyleCnt="0"/>
      <dgm:spPr/>
    </dgm:pt>
    <dgm:pt modelId="{3723B6F9-7F52-4EE4-872F-8DDCC534D0F0}" type="pres">
      <dgm:prSet presAssocID="{48E3D75F-D25D-4EFF-8912-537FE7C0B43D}" presName="srcNode" presStyleLbl="node1" presStyleIdx="0" presStyleCnt="3"/>
      <dgm:spPr/>
    </dgm:pt>
    <dgm:pt modelId="{7885EA47-86CB-41EC-A9CD-E8030CA2DD54}" type="pres">
      <dgm:prSet presAssocID="{48E3D75F-D25D-4EFF-8912-537FE7C0B43D}" presName="conn" presStyleLbl="parChTrans1D2" presStyleIdx="0" presStyleCnt="1" custLinFactNeighborY="782"/>
      <dgm:spPr/>
      <dgm:t>
        <a:bodyPr/>
        <a:lstStyle/>
        <a:p>
          <a:endParaRPr lang="de-DE"/>
        </a:p>
      </dgm:t>
    </dgm:pt>
    <dgm:pt modelId="{41682CBA-6391-4356-A137-260FB3D3D285}" type="pres">
      <dgm:prSet presAssocID="{48E3D75F-D25D-4EFF-8912-537FE7C0B43D}" presName="extraNode" presStyleLbl="node1" presStyleIdx="0" presStyleCnt="3"/>
      <dgm:spPr/>
    </dgm:pt>
    <dgm:pt modelId="{075FBDAC-F46D-4BCE-8E16-9ABB9ADEC658}" type="pres">
      <dgm:prSet presAssocID="{48E3D75F-D25D-4EFF-8912-537FE7C0B43D}" presName="dstNode" presStyleLbl="node1" presStyleIdx="0" presStyleCnt="3"/>
      <dgm:spPr/>
    </dgm:pt>
    <dgm:pt modelId="{DFC60BE2-7D7F-4D47-9347-47BD2AAEB113}" type="pres">
      <dgm:prSet presAssocID="{A56C0732-F19A-432B-9005-FF108F03BDC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6E35E6-7B0E-4AC0-A7B8-71F4FC839329}" type="pres">
      <dgm:prSet presAssocID="{A56C0732-F19A-432B-9005-FF108F03BDC7}" presName="accent_1" presStyleCnt="0"/>
      <dgm:spPr/>
    </dgm:pt>
    <dgm:pt modelId="{2A7CFF2F-E1C5-4B4F-BF1D-44C08548DE88}" type="pres">
      <dgm:prSet presAssocID="{A56C0732-F19A-432B-9005-FF108F03BDC7}" presName="accentRepeatNode" presStyleLbl="solidFgAcc1" presStyleIdx="0" presStyleCnt="3"/>
      <dgm:spPr>
        <a:ln>
          <a:solidFill>
            <a:srgbClr val="C00000"/>
          </a:solidFill>
        </a:ln>
      </dgm:spPr>
    </dgm:pt>
    <dgm:pt modelId="{D96BA05A-D377-48B0-82BD-2A601936E189}" type="pres">
      <dgm:prSet presAssocID="{305B5C4C-340A-414A-B64F-639996ED2A6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95FFD5-12E9-4784-9DD7-CB728F6264C1}" type="pres">
      <dgm:prSet presAssocID="{305B5C4C-340A-414A-B64F-639996ED2A60}" presName="accent_2" presStyleCnt="0"/>
      <dgm:spPr/>
    </dgm:pt>
    <dgm:pt modelId="{F7D3E0C9-09BD-4738-A8DC-66772B77D4D6}" type="pres">
      <dgm:prSet presAssocID="{305B5C4C-340A-414A-B64F-639996ED2A60}" presName="accentRepeatNode" presStyleLbl="solidFgAcc1" presStyleIdx="1" presStyleCnt="3"/>
      <dgm:spPr>
        <a:ln>
          <a:solidFill>
            <a:srgbClr val="C00000"/>
          </a:solidFill>
        </a:ln>
      </dgm:spPr>
    </dgm:pt>
    <dgm:pt modelId="{CE48CF4B-0A2A-49AC-880C-7EA2C4BF0F87}" type="pres">
      <dgm:prSet presAssocID="{DD4F4F97-4C47-4A30-B8D9-9CF1B7A851D4}" presName="text_3" presStyleLbl="node1" presStyleIdx="2" presStyleCnt="3" custLinFactNeighborX="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91BD07-AB10-4F78-8E8E-03464DEFFEDF}" type="pres">
      <dgm:prSet presAssocID="{DD4F4F97-4C47-4A30-B8D9-9CF1B7A851D4}" presName="accent_3" presStyleCnt="0"/>
      <dgm:spPr/>
    </dgm:pt>
    <dgm:pt modelId="{2AF31088-6843-425A-8707-046A17DC903C}" type="pres">
      <dgm:prSet presAssocID="{DD4F4F97-4C47-4A30-B8D9-9CF1B7A851D4}" presName="accentRepeatNode" presStyleLbl="solidFgAcc1" presStyleIdx="2" presStyleCnt="3"/>
      <dgm:spPr>
        <a:ln>
          <a:solidFill>
            <a:srgbClr val="C00000"/>
          </a:solidFill>
        </a:ln>
      </dgm:spPr>
    </dgm:pt>
  </dgm:ptLst>
  <dgm:cxnLst>
    <dgm:cxn modelId="{676BF5CC-7E89-40DD-A8E3-CC38EE18BABB}" srcId="{48E3D75F-D25D-4EFF-8912-537FE7C0B43D}" destId="{305B5C4C-340A-414A-B64F-639996ED2A60}" srcOrd="1" destOrd="0" parTransId="{1B8D6865-1D2A-4105-8C6B-46080A2BAF60}" sibTransId="{B5CFFF10-EC8E-4D40-8524-F7F37667D013}"/>
    <dgm:cxn modelId="{BC21DA39-EE52-4318-A914-867360E30A6F}" type="presOf" srcId="{48E3D75F-D25D-4EFF-8912-537FE7C0B43D}" destId="{FB7D36C8-5047-4BC3-92C8-E1FD5C1050CF}" srcOrd="0" destOrd="0" presId="urn:microsoft.com/office/officeart/2008/layout/VerticalCurvedList"/>
    <dgm:cxn modelId="{909B174C-403B-4848-99FF-B83AE54CB856}" type="presOf" srcId="{4A4EA753-8859-431E-AE21-126772163A65}" destId="{7885EA47-86CB-41EC-A9CD-E8030CA2DD54}" srcOrd="0" destOrd="0" presId="urn:microsoft.com/office/officeart/2008/layout/VerticalCurvedList"/>
    <dgm:cxn modelId="{5344C979-6F3C-4E0D-9824-9E65C3569EA5}" type="presOf" srcId="{A56C0732-F19A-432B-9005-FF108F03BDC7}" destId="{DFC60BE2-7D7F-4D47-9347-47BD2AAEB113}" srcOrd="0" destOrd="0" presId="urn:microsoft.com/office/officeart/2008/layout/VerticalCurvedList"/>
    <dgm:cxn modelId="{48BAAA6C-BE0E-4831-9F46-78FA85D54F86}" srcId="{48E3D75F-D25D-4EFF-8912-537FE7C0B43D}" destId="{A56C0732-F19A-432B-9005-FF108F03BDC7}" srcOrd="0" destOrd="0" parTransId="{A1ED06A0-8501-4208-99C2-63E139540721}" sibTransId="{4A4EA753-8859-431E-AE21-126772163A65}"/>
    <dgm:cxn modelId="{2380C0B7-C758-42E1-97A4-68CCEBF72B46}" type="presOf" srcId="{305B5C4C-340A-414A-B64F-639996ED2A60}" destId="{D96BA05A-D377-48B0-82BD-2A601936E189}" srcOrd="0" destOrd="0" presId="urn:microsoft.com/office/officeart/2008/layout/VerticalCurvedList"/>
    <dgm:cxn modelId="{4F47032B-3A3D-4F79-B9AE-8455A49CC90F}" type="presOf" srcId="{DD4F4F97-4C47-4A30-B8D9-9CF1B7A851D4}" destId="{CE48CF4B-0A2A-49AC-880C-7EA2C4BF0F87}" srcOrd="0" destOrd="0" presId="urn:microsoft.com/office/officeart/2008/layout/VerticalCurvedList"/>
    <dgm:cxn modelId="{DDD287CA-928F-4436-B2AC-98E90B92D96B}" srcId="{48E3D75F-D25D-4EFF-8912-537FE7C0B43D}" destId="{DD4F4F97-4C47-4A30-B8D9-9CF1B7A851D4}" srcOrd="2" destOrd="0" parTransId="{3429481F-008E-4F41-A6CC-6CF7675FCE5B}" sibTransId="{C0C28589-0E08-446D-A35A-F4BCD1EBCBA4}"/>
    <dgm:cxn modelId="{4690CE8C-3694-445A-86EC-B981BE6C9B17}" type="presParOf" srcId="{FB7D36C8-5047-4BC3-92C8-E1FD5C1050CF}" destId="{1FDE2F58-1D38-4F7E-AB14-F66F60D8A3D3}" srcOrd="0" destOrd="0" presId="urn:microsoft.com/office/officeart/2008/layout/VerticalCurvedList"/>
    <dgm:cxn modelId="{0E942F2E-7BC5-4099-9103-DA41C8B446D3}" type="presParOf" srcId="{1FDE2F58-1D38-4F7E-AB14-F66F60D8A3D3}" destId="{84926C86-29AD-4076-860C-F07FD19E8F25}" srcOrd="0" destOrd="0" presId="urn:microsoft.com/office/officeart/2008/layout/VerticalCurvedList"/>
    <dgm:cxn modelId="{84E0CFE2-85F8-41AD-A685-CE85FF387F28}" type="presParOf" srcId="{84926C86-29AD-4076-860C-F07FD19E8F25}" destId="{3723B6F9-7F52-4EE4-872F-8DDCC534D0F0}" srcOrd="0" destOrd="0" presId="urn:microsoft.com/office/officeart/2008/layout/VerticalCurvedList"/>
    <dgm:cxn modelId="{AC629F90-0F00-4B2B-88D8-568AC6E7923F}" type="presParOf" srcId="{84926C86-29AD-4076-860C-F07FD19E8F25}" destId="{7885EA47-86CB-41EC-A9CD-E8030CA2DD54}" srcOrd="1" destOrd="0" presId="urn:microsoft.com/office/officeart/2008/layout/VerticalCurvedList"/>
    <dgm:cxn modelId="{6A3C7D5E-B5CE-4A3E-ACB6-49624253A963}" type="presParOf" srcId="{84926C86-29AD-4076-860C-F07FD19E8F25}" destId="{41682CBA-6391-4356-A137-260FB3D3D285}" srcOrd="2" destOrd="0" presId="urn:microsoft.com/office/officeart/2008/layout/VerticalCurvedList"/>
    <dgm:cxn modelId="{D41D6BD4-4CB7-400B-9C37-5C3234FF5505}" type="presParOf" srcId="{84926C86-29AD-4076-860C-F07FD19E8F25}" destId="{075FBDAC-F46D-4BCE-8E16-9ABB9ADEC658}" srcOrd="3" destOrd="0" presId="urn:microsoft.com/office/officeart/2008/layout/VerticalCurvedList"/>
    <dgm:cxn modelId="{F670CB30-A7EF-4CE4-A0EA-22F2964205E2}" type="presParOf" srcId="{1FDE2F58-1D38-4F7E-AB14-F66F60D8A3D3}" destId="{DFC60BE2-7D7F-4D47-9347-47BD2AAEB113}" srcOrd="1" destOrd="0" presId="urn:microsoft.com/office/officeart/2008/layout/VerticalCurvedList"/>
    <dgm:cxn modelId="{7FB1652E-EF32-4A8B-A7B7-B076033B492B}" type="presParOf" srcId="{1FDE2F58-1D38-4F7E-AB14-F66F60D8A3D3}" destId="{2A6E35E6-7B0E-4AC0-A7B8-71F4FC839329}" srcOrd="2" destOrd="0" presId="urn:microsoft.com/office/officeart/2008/layout/VerticalCurvedList"/>
    <dgm:cxn modelId="{7259FEA6-A0C3-489B-BB5A-15CA1FAD6B59}" type="presParOf" srcId="{2A6E35E6-7B0E-4AC0-A7B8-71F4FC839329}" destId="{2A7CFF2F-E1C5-4B4F-BF1D-44C08548DE88}" srcOrd="0" destOrd="0" presId="urn:microsoft.com/office/officeart/2008/layout/VerticalCurvedList"/>
    <dgm:cxn modelId="{EDE92069-FE81-447D-B4C4-C4D3CB892F8A}" type="presParOf" srcId="{1FDE2F58-1D38-4F7E-AB14-F66F60D8A3D3}" destId="{D96BA05A-D377-48B0-82BD-2A601936E189}" srcOrd="3" destOrd="0" presId="urn:microsoft.com/office/officeart/2008/layout/VerticalCurvedList"/>
    <dgm:cxn modelId="{6AE43C53-8C74-45CA-B2A6-5485B597B046}" type="presParOf" srcId="{1FDE2F58-1D38-4F7E-AB14-F66F60D8A3D3}" destId="{6695FFD5-12E9-4784-9DD7-CB728F6264C1}" srcOrd="4" destOrd="0" presId="urn:microsoft.com/office/officeart/2008/layout/VerticalCurvedList"/>
    <dgm:cxn modelId="{6AFF10F4-E85B-460E-BE50-8BF65FCE783E}" type="presParOf" srcId="{6695FFD5-12E9-4784-9DD7-CB728F6264C1}" destId="{F7D3E0C9-09BD-4738-A8DC-66772B77D4D6}" srcOrd="0" destOrd="0" presId="urn:microsoft.com/office/officeart/2008/layout/VerticalCurvedList"/>
    <dgm:cxn modelId="{A7664A60-6B58-4CA9-8478-B5B512362ACD}" type="presParOf" srcId="{1FDE2F58-1D38-4F7E-AB14-F66F60D8A3D3}" destId="{CE48CF4B-0A2A-49AC-880C-7EA2C4BF0F87}" srcOrd="5" destOrd="0" presId="urn:microsoft.com/office/officeart/2008/layout/VerticalCurvedList"/>
    <dgm:cxn modelId="{09E33266-14C0-4B0A-B190-FCF2EEC00156}" type="presParOf" srcId="{1FDE2F58-1D38-4F7E-AB14-F66F60D8A3D3}" destId="{7991BD07-AB10-4F78-8E8E-03464DEFFEDF}" srcOrd="6" destOrd="0" presId="urn:microsoft.com/office/officeart/2008/layout/VerticalCurvedList"/>
    <dgm:cxn modelId="{142B8220-82F3-40A2-9D63-AF1E8CA5F4CE}" type="presParOf" srcId="{7991BD07-AB10-4F78-8E8E-03464DEFFEDF}" destId="{2AF31088-6843-425A-8707-046A17DC903C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3D75F-D25D-4EFF-8912-537FE7C0B43D}" type="doc">
      <dgm:prSet loTypeId="urn:microsoft.com/office/officeart/2008/layout/VerticalCurvedList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de-DE"/>
        </a:p>
      </dgm:t>
    </dgm:pt>
    <dgm:pt modelId="{A56C0732-F19A-432B-9005-FF108F03BDC7}">
      <dgm:prSet phldrT="[Text]"/>
      <dgm:spPr>
        <a:solidFill>
          <a:srgbClr val="C00000">
            <a:alpha val="32000"/>
          </a:srgbClr>
        </a:solidFill>
        <a:ln>
          <a:noFill/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10</a:t>
          </a:r>
        </a:p>
      </dgm:t>
    </dgm:pt>
    <dgm:pt modelId="{A1ED06A0-8501-4208-99C2-63E139540721}" type="parTrans" cxnId="{48BAAA6C-BE0E-4831-9F46-78FA85D54F86}">
      <dgm:prSet/>
      <dgm:spPr/>
      <dgm:t>
        <a:bodyPr/>
        <a:lstStyle/>
        <a:p>
          <a:endParaRPr lang="de-DE"/>
        </a:p>
      </dgm:t>
    </dgm:pt>
    <dgm:pt modelId="{4A4EA753-8859-431E-AE21-126772163A65}" type="sibTrans" cxnId="{48BAAA6C-BE0E-4831-9F46-78FA85D54F86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Optima" pitchFamily="2" charset="0"/>
          </a:endParaRPr>
        </a:p>
      </dgm:t>
    </dgm:pt>
    <dgm:pt modelId="{DE8AD711-2E1B-4D6E-8339-DFFB6623F3DD}">
      <dgm:prSet phldrT="[Text]"/>
      <dgm:spPr>
        <a:solidFill>
          <a:srgbClr val="C00000">
            <a:alpha val="72000"/>
          </a:srgbClr>
        </a:solidFill>
        <a:ln>
          <a:noFill/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6</a:t>
          </a:r>
        </a:p>
      </dgm:t>
    </dgm:pt>
    <dgm:pt modelId="{32499D23-B295-41FF-BBB7-A3E1EA24200D}" type="parTrans" cxnId="{5805D170-8EB7-410C-B01C-A3CFF41EF049}">
      <dgm:prSet/>
      <dgm:spPr/>
      <dgm:t>
        <a:bodyPr/>
        <a:lstStyle/>
        <a:p>
          <a:endParaRPr lang="de-DE"/>
        </a:p>
      </dgm:t>
    </dgm:pt>
    <dgm:pt modelId="{738F79C0-2E0A-4493-9A54-D8C86860927C}" type="sibTrans" cxnId="{5805D170-8EB7-410C-B01C-A3CFF41EF049}">
      <dgm:prSet/>
      <dgm:spPr/>
      <dgm:t>
        <a:bodyPr/>
        <a:lstStyle/>
        <a:p>
          <a:endParaRPr lang="de-DE"/>
        </a:p>
      </dgm:t>
    </dgm:pt>
    <dgm:pt modelId="{43C0F84E-7EF3-40FB-9E60-D015E2C7458D}">
      <dgm:prSet phldrT="[Text]"/>
      <dgm:spPr>
        <a:solidFill>
          <a:srgbClr val="C00000">
            <a:alpha val="82000"/>
          </a:srgbClr>
        </a:solidFill>
        <a:ln>
          <a:noFill/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5</a:t>
          </a:r>
        </a:p>
      </dgm:t>
    </dgm:pt>
    <dgm:pt modelId="{1CA830E7-2904-4B21-BE9F-B4071FE1D588}" type="parTrans" cxnId="{860C874F-2392-4BE2-A981-1339BCAC9DC4}">
      <dgm:prSet/>
      <dgm:spPr/>
      <dgm:t>
        <a:bodyPr/>
        <a:lstStyle/>
        <a:p>
          <a:endParaRPr lang="de-DE"/>
        </a:p>
      </dgm:t>
    </dgm:pt>
    <dgm:pt modelId="{A564C889-EA95-4796-9B20-F3B6337B3EB5}" type="sibTrans" cxnId="{860C874F-2392-4BE2-A981-1339BCAC9DC4}">
      <dgm:prSet/>
      <dgm:spPr/>
      <dgm:t>
        <a:bodyPr/>
        <a:lstStyle/>
        <a:p>
          <a:endParaRPr lang="de-DE"/>
        </a:p>
      </dgm:t>
    </dgm:pt>
    <dgm:pt modelId="{305B5C4C-340A-414A-B64F-639996ED2A60}">
      <dgm:prSet phldrT="[Text]"/>
      <dgm:spPr>
        <a:solidFill>
          <a:srgbClr val="C00000">
            <a:alpha val="42000"/>
          </a:srgbClr>
        </a:solidFill>
        <a:ln>
          <a:noFill/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9</a:t>
          </a:r>
        </a:p>
      </dgm:t>
    </dgm:pt>
    <dgm:pt modelId="{1B8D6865-1D2A-4105-8C6B-46080A2BAF60}" type="parTrans" cxnId="{676BF5CC-7E89-40DD-A8E3-CC38EE18BABB}">
      <dgm:prSet/>
      <dgm:spPr/>
      <dgm:t>
        <a:bodyPr/>
        <a:lstStyle/>
        <a:p>
          <a:endParaRPr lang="de-DE"/>
        </a:p>
      </dgm:t>
    </dgm:pt>
    <dgm:pt modelId="{B5CFFF10-EC8E-4D40-8524-F7F37667D013}" type="sibTrans" cxnId="{676BF5CC-7E89-40DD-A8E3-CC38EE18BABB}">
      <dgm:prSet/>
      <dgm:spPr/>
      <dgm:t>
        <a:bodyPr/>
        <a:lstStyle/>
        <a:p>
          <a:endParaRPr lang="de-DE"/>
        </a:p>
      </dgm:t>
    </dgm:pt>
    <dgm:pt modelId="{DD4F4F97-4C47-4A30-B8D9-9CF1B7A851D4}">
      <dgm:prSet phldrT="[Text]"/>
      <dgm:spPr>
        <a:solidFill>
          <a:srgbClr val="C00000">
            <a:alpha val="52000"/>
          </a:srgbClr>
        </a:solidFill>
        <a:ln>
          <a:noFill/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8</a:t>
          </a:r>
        </a:p>
      </dgm:t>
    </dgm:pt>
    <dgm:pt modelId="{3429481F-008E-4F41-A6CC-6CF7675FCE5B}" type="parTrans" cxnId="{DDD287CA-928F-4436-B2AC-98E90B92D96B}">
      <dgm:prSet/>
      <dgm:spPr/>
      <dgm:t>
        <a:bodyPr/>
        <a:lstStyle/>
        <a:p>
          <a:endParaRPr lang="de-DE"/>
        </a:p>
      </dgm:t>
    </dgm:pt>
    <dgm:pt modelId="{C0C28589-0E08-446D-A35A-F4BCD1EBCBA4}" type="sibTrans" cxnId="{DDD287CA-928F-4436-B2AC-98E90B92D96B}">
      <dgm:prSet/>
      <dgm:spPr/>
      <dgm:t>
        <a:bodyPr/>
        <a:lstStyle/>
        <a:p>
          <a:endParaRPr lang="de-DE"/>
        </a:p>
      </dgm:t>
    </dgm:pt>
    <dgm:pt modelId="{1DFBE79A-0B3D-4027-B03B-5F33F51433E3}">
      <dgm:prSet phldrT="[Text]"/>
      <dgm:spPr>
        <a:solidFill>
          <a:srgbClr val="C00000">
            <a:alpha val="62000"/>
          </a:srgbClr>
        </a:solidFill>
        <a:ln>
          <a:noFill/>
        </a:ln>
      </dgm:spPr>
      <dgm:t>
        <a:bodyPr/>
        <a:lstStyle/>
        <a:p>
          <a:r>
            <a:rPr lang="de-DE" dirty="0">
              <a:latin typeface="Optima" pitchFamily="2" charset="0"/>
            </a:rPr>
            <a:t>Jahrgangsstufe 7</a:t>
          </a:r>
        </a:p>
      </dgm:t>
    </dgm:pt>
    <dgm:pt modelId="{AEBC5ACF-A5AE-44FA-964D-AEA39B0A53DD}" type="parTrans" cxnId="{7F2C0ACA-AB97-4C1D-B41D-FA8CD410E59D}">
      <dgm:prSet/>
      <dgm:spPr/>
      <dgm:t>
        <a:bodyPr/>
        <a:lstStyle/>
        <a:p>
          <a:endParaRPr lang="de-DE"/>
        </a:p>
      </dgm:t>
    </dgm:pt>
    <dgm:pt modelId="{C40C6B78-D188-4242-ABB7-8E3C1732C793}" type="sibTrans" cxnId="{7F2C0ACA-AB97-4C1D-B41D-FA8CD410E59D}">
      <dgm:prSet/>
      <dgm:spPr/>
      <dgm:t>
        <a:bodyPr/>
        <a:lstStyle/>
        <a:p>
          <a:endParaRPr lang="de-DE"/>
        </a:p>
      </dgm:t>
    </dgm:pt>
    <dgm:pt modelId="{FB7D36C8-5047-4BC3-92C8-E1FD5C1050CF}" type="pres">
      <dgm:prSet presAssocID="{48E3D75F-D25D-4EFF-8912-537FE7C0B4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1FDE2F58-1D38-4F7E-AB14-F66F60D8A3D3}" type="pres">
      <dgm:prSet presAssocID="{48E3D75F-D25D-4EFF-8912-537FE7C0B43D}" presName="Name1" presStyleCnt="0"/>
      <dgm:spPr/>
    </dgm:pt>
    <dgm:pt modelId="{84926C86-29AD-4076-860C-F07FD19E8F25}" type="pres">
      <dgm:prSet presAssocID="{48E3D75F-D25D-4EFF-8912-537FE7C0B43D}" presName="cycle" presStyleCnt="0"/>
      <dgm:spPr/>
    </dgm:pt>
    <dgm:pt modelId="{3723B6F9-7F52-4EE4-872F-8DDCC534D0F0}" type="pres">
      <dgm:prSet presAssocID="{48E3D75F-D25D-4EFF-8912-537FE7C0B43D}" presName="srcNode" presStyleLbl="node1" presStyleIdx="0" presStyleCnt="6"/>
      <dgm:spPr/>
    </dgm:pt>
    <dgm:pt modelId="{7885EA47-86CB-41EC-A9CD-E8030CA2DD54}" type="pres">
      <dgm:prSet presAssocID="{48E3D75F-D25D-4EFF-8912-537FE7C0B43D}" presName="conn" presStyleLbl="parChTrans1D2" presStyleIdx="0" presStyleCnt="1"/>
      <dgm:spPr/>
      <dgm:t>
        <a:bodyPr/>
        <a:lstStyle/>
        <a:p>
          <a:endParaRPr lang="de-DE"/>
        </a:p>
      </dgm:t>
    </dgm:pt>
    <dgm:pt modelId="{41682CBA-6391-4356-A137-260FB3D3D285}" type="pres">
      <dgm:prSet presAssocID="{48E3D75F-D25D-4EFF-8912-537FE7C0B43D}" presName="extraNode" presStyleLbl="node1" presStyleIdx="0" presStyleCnt="6"/>
      <dgm:spPr/>
    </dgm:pt>
    <dgm:pt modelId="{075FBDAC-F46D-4BCE-8E16-9ABB9ADEC658}" type="pres">
      <dgm:prSet presAssocID="{48E3D75F-D25D-4EFF-8912-537FE7C0B43D}" presName="dstNode" presStyleLbl="node1" presStyleIdx="0" presStyleCnt="6"/>
      <dgm:spPr/>
    </dgm:pt>
    <dgm:pt modelId="{DFC60BE2-7D7F-4D47-9347-47BD2AAEB113}" type="pres">
      <dgm:prSet presAssocID="{A56C0732-F19A-432B-9005-FF108F03BDC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6E35E6-7B0E-4AC0-A7B8-71F4FC839329}" type="pres">
      <dgm:prSet presAssocID="{A56C0732-F19A-432B-9005-FF108F03BDC7}" presName="accent_1" presStyleCnt="0"/>
      <dgm:spPr/>
    </dgm:pt>
    <dgm:pt modelId="{2A7CFF2F-E1C5-4B4F-BF1D-44C08548DE88}" type="pres">
      <dgm:prSet presAssocID="{A56C0732-F19A-432B-9005-FF108F03BDC7}" presName="accentRepeatNode" presStyleLbl="solidFgAcc1" presStyleIdx="0" presStyleCnt="6"/>
      <dgm:spPr>
        <a:ln>
          <a:solidFill>
            <a:srgbClr val="C00000"/>
          </a:solidFill>
        </a:ln>
      </dgm:spPr>
    </dgm:pt>
    <dgm:pt modelId="{D96BA05A-D377-48B0-82BD-2A601936E189}" type="pres">
      <dgm:prSet presAssocID="{305B5C4C-340A-414A-B64F-639996ED2A6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95FFD5-12E9-4784-9DD7-CB728F6264C1}" type="pres">
      <dgm:prSet presAssocID="{305B5C4C-340A-414A-B64F-639996ED2A60}" presName="accent_2" presStyleCnt="0"/>
      <dgm:spPr/>
    </dgm:pt>
    <dgm:pt modelId="{F7D3E0C9-09BD-4738-A8DC-66772B77D4D6}" type="pres">
      <dgm:prSet presAssocID="{305B5C4C-340A-414A-B64F-639996ED2A60}" presName="accentRepeatNode" presStyleLbl="solidFgAcc1" presStyleIdx="1" presStyleCnt="6"/>
      <dgm:spPr>
        <a:ln>
          <a:solidFill>
            <a:srgbClr val="C00000"/>
          </a:solidFill>
        </a:ln>
      </dgm:spPr>
    </dgm:pt>
    <dgm:pt modelId="{CE48CF4B-0A2A-49AC-880C-7EA2C4BF0F87}" type="pres">
      <dgm:prSet presAssocID="{DD4F4F97-4C47-4A30-B8D9-9CF1B7A851D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91BD07-AB10-4F78-8E8E-03464DEFFEDF}" type="pres">
      <dgm:prSet presAssocID="{DD4F4F97-4C47-4A30-B8D9-9CF1B7A851D4}" presName="accent_3" presStyleCnt="0"/>
      <dgm:spPr/>
    </dgm:pt>
    <dgm:pt modelId="{2AF31088-6843-425A-8707-046A17DC903C}" type="pres">
      <dgm:prSet presAssocID="{DD4F4F97-4C47-4A30-B8D9-9CF1B7A851D4}" presName="accentRepeatNode" presStyleLbl="solidFgAcc1" presStyleIdx="2" presStyleCnt="6"/>
      <dgm:spPr>
        <a:ln>
          <a:solidFill>
            <a:srgbClr val="C00000"/>
          </a:solidFill>
        </a:ln>
      </dgm:spPr>
    </dgm:pt>
    <dgm:pt modelId="{72AA73AD-091E-403D-95B6-60DC11C4D75B}" type="pres">
      <dgm:prSet presAssocID="{1DFBE79A-0B3D-4027-B03B-5F33F51433E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42D6F0-E419-43AE-BE75-52926D20D662}" type="pres">
      <dgm:prSet presAssocID="{1DFBE79A-0B3D-4027-B03B-5F33F51433E3}" presName="accent_4" presStyleCnt="0"/>
      <dgm:spPr/>
    </dgm:pt>
    <dgm:pt modelId="{6E20C49E-01EF-4222-B0BA-1FB1017C9A41}" type="pres">
      <dgm:prSet presAssocID="{1DFBE79A-0B3D-4027-B03B-5F33F51433E3}" presName="accentRepeatNode" presStyleLbl="solidFgAcc1" presStyleIdx="3" presStyleCnt="6"/>
      <dgm:spPr>
        <a:ln>
          <a:solidFill>
            <a:srgbClr val="C00000"/>
          </a:solidFill>
        </a:ln>
      </dgm:spPr>
    </dgm:pt>
    <dgm:pt modelId="{D0397B52-51E7-442F-92D3-FA127666F22A}" type="pres">
      <dgm:prSet presAssocID="{DE8AD711-2E1B-4D6E-8339-DFFB6623F3D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2A0A42-A73D-471E-82A5-2B5893DB8729}" type="pres">
      <dgm:prSet presAssocID="{DE8AD711-2E1B-4D6E-8339-DFFB6623F3DD}" presName="accent_5" presStyleCnt="0"/>
      <dgm:spPr/>
    </dgm:pt>
    <dgm:pt modelId="{899A8CCB-6FA9-4E98-AA19-D0F01A64D9EF}" type="pres">
      <dgm:prSet presAssocID="{DE8AD711-2E1B-4D6E-8339-DFFB6623F3DD}" presName="accentRepeatNode" presStyleLbl="solidFgAcc1" presStyleIdx="4" presStyleCnt="6"/>
      <dgm:spPr>
        <a:ln>
          <a:solidFill>
            <a:srgbClr val="C00000"/>
          </a:solidFill>
        </a:ln>
      </dgm:spPr>
    </dgm:pt>
    <dgm:pt modelId="{9073A548-EE3A-42A9-8DD4-A138842C4A70}" type="pres">
      <dgm:prSet presAssocID="{43C0F84E-7EF3-40FB-9E60-D015E2C7458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5FB27DC-5D8E-40E2-8E1B-FAECD8369B82}" type="pres">
      <dgm:prSet presAssocID="{43C0F84E-7EF3-40FB-9E60-D015E2C7458D}" presName="accent_6" presStyleCnt="0"/>
      <dgm:spPr/>
    </dgm:pt>
    <dgm:pt modelId="{ABFC5A63-7D55-40DE-9389-660265C7D17D}" type="pres">
      <dgm:prSet presAssocID="{43C0F84E-7EF3-40FB-9E60-D015E2C7458D}" presName="accentRepeatNode" presStyleLbl="solidFgAcc1" presStyleIdx="5" presStyleCnt="6"/>
      <dgm:spPr>
        <a:ln>
          <a:solidFill>
            <a:srgbClr val="C00000"/>
          </a:solidFill>
        </a:ln>
      </dgm:spPr>
    </dgm:pt>
  </dgm:ptLst>
  <dgm:cxnLst>
    <dgm:cxn modelId="{676BF5CC-7E89-40DD-A8E3-CC38EE18BABB}" srcId="{48E3D75F-D25D-4EFF-8912-537FE7C0B43D}" destId="{305B5C4C-340A-414A-B64F-639996ED2A60}" srcOrd="1" destOrd="0" parTransId="{1B8D6865-1D2A-4105-8C6B-46080A2BAF60}" sibTransId="{B5CFFF10-EC8E-4D40-8524-F7F37667D013}"/>
    <dgm:cxn modelId="{BC21DA39-EE52-4318-A914-867360E30A6F}" type="presOf" srcId="{48E3D75F-D25D-4EFF-8912-537FE7C0B43D}" destId="{FB7D36C8-5047-4BC3-92C8-E1FD5C1050CF}" srcOrd="0" destOrd="0" presId="urn:microsoft.com/office/officeart/2008/layout/VerticalCurvedList"/>
    <dgm:cxn modelId="{909B174C-403B-4848-99FF-B83AE54CB856}" type="presOf" srcId="{4A4EA753-8859-431E-AE21-126772163A65}" destId="{7885EA47-86CB-41EC-A9CD-E8030CA2DD54}" srcOrd="0" destOrd="0" presId="urn:microsoft.com/office/officeart/2008/layout/VerticalCurvedList"/>
    <dgm:cxn modelId="{5344C979-6F3C-4E0D-9824-9E65C3569EA5}" type="presOf" srcId="{A56C0732-F19A-432B-9005-FF108F03BDC7}" destId="{DFC60BE2-7D7F-4D47-9347-47BD2AAEB113}" srcOrd="0" destOrd="0" presId="urn:microsoft.com/office/officeart/2008/layout/VerticalCurvedList"/>
    <dgm:cxn modelId="{2D2D6D71-8DA4-4547-AFDF-B1B6BFE47834}" type="presOf" srcId="{1DFBE79A-0B3D-4027-B03B-5F33F51433E3}" destId="{72AA73AD-091E-403D-95B6-60DC11C4D75B}" srcOrd="0" destOrd="0" presId="urn:microsoft.com/office/officeart/2008/layout/VerticalCurvedList"/>
    <dgm:cxn modelId="{57A35C9F-358F-41E9-87A8-E7F6896778E7}" type="presOf" srcId="{43C0F84E-7EF3-40FB-9E60-D015E2C7458D}" destId="{9073A548-EE3A-42A9-8DD4-A138842C4A70}" srcOrd="0" destOrd="0" presId="urn:microsoft.com/office/officeart/2008/layout/VerticalCurvedList"/>
    <dgm:cxn modelId="{33259D22-4E0B-4AED-B007-4F021457B287}" type="presOf" srcId="{DE8AD711-2E1B-4D6E-8339-DFFB6623F3DD}" destId="{D0397B52-51E7-442F-92D3-FA127666F22A}" srcOrd="0" destOrd="0" presId="urn:microsoft.com/office/officeart/2008/layout/VerticalCurvedList"/>
    <dgm:cxn modelId="{48BAAA6C-BE0E-4831-9F46-78FA85D54F86}" srcId="{48E3D75F-D25D-4EFF-8912-537FE7C0B43D}" destId="{A56C0732-F19A-432B-9005-FF108F03BDC7}" srcOrd="0" destOrd="0" parTransId="{A1ED06A0-8501-4208-99C2-63E139540721}" sibTransId="{4A4EA753-8859-431E-AE21-126772163A65}"/>
    <dgm:cxn modelId="{7F2C0ACA-AB97-4C1D-B41D-FA8CD410E59D}" srcId="{48E3D75F-D25D-4EFF-8912-537FE7C0B43D}" destId="{1DFBE79A-0B3D-4027-B03B-5F33F51433E3}" srcOrd="3" destOrd="0" parTransId="{AEBC5ACF-A5AE-44FA-964D-AEA39B0A53DD}" sibTransId="{C40C6B78-D188-4242-ABB7-8E3C1732C793}"/>
    <dgm:cxn modelId="{2380C0B7-C758-42E1-97A4-68CCEBF72B46}" type="presOf" srcId="{305B5C4C-340A-414A-B64F-639996ED2A60}" destId="{D96BA05A-D377-48B0-82BD-2A601936E189}" srcOrd="0" destOrd="0" presId="urn:microsoft.com/office/officeart/2008/layout/VerticalCurvedList"/>
    <dgm:cxn modelId="{860C874F-2392-4BE2-A981-1339BCAC9DC4}" srcId="{48E3D75F-D25D-4EFF-8912-537FE7C0B43D}" destId="{43C0F84E-7EF3-40FB-9E60-D015E2C7458D}" srcOrd="5" destOrd="0" parTransId="{1CA830E7-2904-4B21-BE9F-B4071FE1D588}" sibTransId="{A564C889-EA95-4796-9B20-F3B6337B3EB5}"/>
    <dgm:cxn modelId="{4F47032B-3A3D-4F79-B9AE-8455A49CC90F}" type="presOf" srcId="{DD4F4F97-4C47-4A30-B8D9-9CF1B7A851D4}" destId="{CE48CF4B-0A2A-49AC-880C-7EA2C4BF0F87}" srcOrd="0" destOrd="0" presId="urn:microsoft.com/office/officeart/2008/layout/VerticalCurvedList"/>
    <dgm:cxn modelId="{DDD287CA-928F-4436-B2AC-98E90B92D96B}" srcId="{48E3D75F-D25D-4EFF-8912-537FE7C0B43D}" destId="{DD4F4F97-4C47-4A30-B8D9-9CF1B7A851D4}" srcOrd="2" destOrd="0" parTransId="{3429481F-008E-4F41-A6CC-6CF7675FCE5B}" sibTransId="{C0C28589-0E08-446D-A35A-F4BCD1EBCBA4}"/>
    <dgm:cxn modelId="{5805D170-8EB7-410C-B01C-A3CFF41EF049}" srcId="{48E3D75F-D25D-4EFF-8912-537FE7C0B43D}" destId="{DE8AD711-2E1B-4D6E-8339-DFFB6623F3DD}" srcOrd="4" destOrd="0" parTransId="{32499D23-B295-41FF-BBB7-A3E1EA24200D}" sibTransId="{738F79C0-2E0A-4493-9A54-D8C86860927C}"/>
    <dgm:cxn modelId="{4690CE8C-3694-445A-86EC-B981BE6C9B17}" type="presParOf" srcId="{FB7D36C8-5047-4BC3-92C8-E1FD5C1050CF}" destId="{1FDE2F58-1D38-4F7E-AB14-F66F60D8A3D3}" srcOrd="0" destOrd="0" presId="urn:microsoft.com/office/officeart/2008/layout/VerticalCurvedList"/>
    <dgm:cxn modelId="{0E942F2E-7BC5-4099-9103-DA41C8B446D3}" type="presParOf" srcId="{1FDE2F58-1D38-4F7E-AB14-F66F60D8A3D3}" destId="{84926C86-29AD-4076-860C-F07FD19E8F25}" srcOrd="0" destOrd="0" presId="urn:microsoft.com/office/officeart/2008/layout/VerticalCurvedList"/>
    <dgm:cxn modelId="{84E0CFE2-85F8-41AD-A685-CE85FF387F28}" type="presParOf" srcId="{84926C86-29AD-4076-860C-F07FD19E8F25}" destId="{3723B6F9-7F52-4EE4-872F-8DDCC534D0F0}" srcOrd="0" destOrd="0" presId="urn:microsoft.com/office/officeart/2008/layout/VerticalCurvedList"/>
    <dgm:cxn modelId="{AC629F90-0F00-4B2B-88D8-568AC6E7923F}" type="presParOf" srcId="{84926C86-29AD-4076-860C-F07FD19E8F25}" destId="{7885EA47-86CB-41EC-A9CD-E8030CA2DD54}" srcOrd="1" destOrd="0" presId="urn:microsoft.com/office/officeart/2008/layout/VerticalCurvedList"/>
    <dgm:cxn modelId="{6A3C7D5E-B5CE-4A3E-ACB6-49624253A963}" type="presParOf" srcId="{84926C86-29AD-4076-860C-F07FD19E8F25}" destId="{41682CBA-6391-4356-A137-260FB3D3D285}" srcOrd="2" destOrd="0" presId="urn:microsoft.com/office/officeart/2008/layout/VerticalCurvedList"/>
    <dgm:cxn modelId="{D41D6BD4-4CB7-400B-9C37-5C3234FF5505}" type="presParOf" srcId="{84926C86-29AD-4076-860C-F07FD19E8F25}" destId="{075FBDAC-F46D-4BCE-8E16-9ABB9ADEC658}" srcOrd="3" destOrd="0" presId="urn:microsoft.com/office/officeart/2008/layout/VerticalCurvedList"/>
    <dgm:cxn modelId="{F670CB30-A7EF-4CE4-A0EA-22F2964205E2}" type="presParOf" srcId="{1FDE2F58-1D38-4F7E-AB14-F66F60D8A3D3}" destId="{DFC60BE2-7D7F-4D47-9347-47BD2AAEB113}" srcOrd="1" destOrd="0" presId="urn:microsoft.com/office/officeart/2008/layout/VerticalCurvedList"/>
    <dgm:cxn modelId="{7FB1652E-EF32-4A8B-A7B7-B076033B492B}" type="presParOf" srcId="{1FDE2F58-1D38-4F7E-AB14-F66F60D8A3D3}" destId="{2A6E35E6-7B0E-4AC0-A7B8-71F4FC839329}" srcOrd="2" destOrd="0" presId="urn:microsoft.com/office/officeart/2008/layout/VerticalCurvedList"/>
    <dgm:cxn modelId="{7259FEA6-A0C3-489B-BB5A-15CA1FAD6B59}" type="presParOf" srcId="{2A6E35E6-7B0E-4AC0-A7B8-71F4FC839329}" destId="{2A7CFF2F-E1C5-4B4F-BF1D-44C08548DE88}" srcOrd="0" destOrd="0" presId="urn:microsoft.com/office/officeart/2008/layout/VerticalCurvedList"/>
    <dgm:cxn modelId="{EDE92069-FE81-447D-B4C4-C4D3CB892F8A}" type="presParOf" srcId="{1FDE2F58-1D38-4F7E-AB14-F66F60D8A3D3}" destId="{D96BA05A-D377-48B0-82BD-2A601936E189}" srcOrd="3" destOrd="0" presId="urn:microsoft.com/office/officeart/2008/layout/VerticalCurvedList"/>
    <dgm:cxn modelId="{6AE43C53-8C74-45CA-B2A6-5485B597B046}" type="presParOf" srcId="{1FDE2F58-1D38-4F7E-AB14-F66F60D8A3D3}" destId="{6695FFD5-12E9-4784-9DD7-CB728F6264C1}" srcOrd="4" destOrd="0" presId="urn:microsoft.com/office/officeart/2008/layout/VerticalCurvedList"/>
    <dgm:cxn modelId="{6AFF10F4-E85B-460E-BE50-8BF65FCE783E}" type="presParOf" srcId="{6695FFD5-12E9-4784-9DD7-CB728F6264C1}" destId="{F7D3E0C9-09BD-4738-A8DC-66772B77D4D6}" srcOrd="0" destOrd="0" presId="urn:microsoft.com/office/officeart/2008/layout/VerticalCurvedList"/>
    <dgm:cxn modelId="{A7664A60-6B58-4CA9-8478-B5B512362ACD}" type="presParOf" srcId="{1FDE2F58-1D38-4F7E-AB14-F66F60D8A3D3}" destId="{CE48CF4B-0A2A-49AC-880C-7EA2C4BF0F87}" srcOrd="5" destOrd="0" presId="urn:microsoft.com/office/officeart/2008/layout/VerticalCurvedList"/>
    <dgm:cxn modelId="{09E33266-14C0-4B0A-B190-FCF2EEC00156}" type="presParOf" srcId="{1FDE2F58-1D38-4F7E-AB14-F66F60D8A3D3}" destId="{7991BD07-AB10-4F78-8E8E-03464DEFFEDF}" srcOrd="6" destOrd="0" presId="urn:microsoft.com/office/officeart/2008/layout/VerticalCurvedList"/>
    <dgm:cxn modelId="{142B8220-82F3-40A2-9D63-AF1E8CA5F4CE}" type="presParOf" srcId="{7991BD07-AB10-4F78-8E8E-03464DEFFEDF}" destId="{2AF31088-6843-425A-8707-046A17DC903C}" srcOrd="0" destOrd="0" presId="urn:microsoft.com/office/officeart/2008/layout/VerticalCurvedList"/>
    <dgm:cxn modelId="{43FF4CB6-16B2-4A19-BE42-9ABCEADF482A}" type="presParOf" srcId="{1FDE2F58-1D38-4F7E-AB14-F66F60D8A3D3}" destId="{72AA73AD-091E-403D-95B6-60DC11C4D75B}" srcOrd="7" destOrd="0" presId="urn:microsoft.com/office/officeart/2008/layout/VerticalCurvedList"/>
    <dgm:cxn modelId="{E78F7722-4837-4273-8FD1-FE9AE143FF92}" type="presParOf" srcId="{1FDE2F58-1D38-4F7E-AB14-F66F60D8A3D3}" destId="{C642D6F0-E419-43AE-BE75-52926D20D662}" srcOrd="8" destOrd="0" presId="urn:microsoft.com/office/officeart/2008/layout/VerticalCurvedList"/>
    <dgm:cxn modelId="{22DD8D03-7EF9-437F-8896-A896A32F567E}" type="presParOf" srcId="{C642D6F0-E419-43AE-BE75-52926D20D662}" destId="{6E20C49E-01EF-4222-B0BA-1FB1017C9A41}" srcOrd="0" destOrd="0" presId="urn:microsoft.com/office/officeart/2008/layout/VerticalCurvedList"/>
    <dgm:cxn modelId="{E6F68D79-F4A9-4715-825E-2637D3CAB496}" type="presParOf" srcId="{1FDE2F58-1D38-4F7E-AB14-F66F60D8A3D3}" destId="{D0397B52-51E7-442F-92D3-FA127666F22A}" srcOrd="9" destOrd="0" presId="urn:microsoft.com/office/officeart/2008/layout/VerticalCurvedList"/>
    <dgm:cxn modelId="{8E2DFB99-0A8D-4761-B5C5-05733E1E6AAF}" type="presParOf" srcId="{1FDE2F58-1D38-4F7E-AB14-F66F60D8A3D3}" destId="{142A0A42-A73D-471E-82A5-2B5893DB8729}" srcOrd="10" destOrd="0" presId="urn:microsoft.com/office/officeart/2008/layout/VerticalCurvedList"/>
    <dgm:cxn modelId="{CCDDE3FC-4E8F-474B-9264-D3A9B401E289}" type="presParOf" srcId="{142A0A42-A73D-471E-82A5-2B5893DB8729}" destId="{899A8CCB-6FA9-4E98-AA19-D0F01A64D9EF}" srcOrd="0" destOrd="0" presId="urn:microsoft.com/office/officeart/2008/layout/VerticalCurvedList"/>
    <dgm:cxn modelId="{8BA78ED9-B138-4672-8069-5B6B186063ED}" type="presParOf" srcId="{1FDE2F58-1D38-4F7E-AB14-F66F60D8A3D3}" destId="{9073A548-EE3A-42A9-8DD4-A138842C4A70}" srcOrd="11" destOrd="0" presId="urn:microsoft.com/office/officeart/2008/layout/VerticalCurvedList"/>
    <dgm:cxn modelId="{49EC6450-F7E5-40A4-BC01-C14635D78C0E}" type="presParOf" srcId="{1FDE2F58-1D38-4F7E-AB14-F66F60D8A3D3}" destId="{15FB27DC-5D8E-40E2-8E1B-FAECD8369B82}" srcOrd="12" destOrd="0" presId="urn:microsoft.com/office/officeart/2008/layout/VerticalCurvedList"/>
    <dgm:cxn modelId="{3CF7AE3F-0612-4D07-834E-99B1C51435FA}" type="presParOf" srcId="{15FB27DC-5D8E-40E2-8E1B-FAECD8369B82}" destId="{ABFC5A63-7D55-40DE-9389-660265C7D1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5EA47-86CB-41EC-A9CD-E8030CA2DD54}">
      <dsp:nvSpPr>
        <dsp:cNvPr id="0" name=""/>
        <dsp:cNvSpPr/>
      </dsp:nvSpPr>
      <dsp:spPr>
        <a:xfrm>
          <a:off x="-2389885" y="-346954"/>
          <a:ext cx="2854088" cy="2854088"/>
        </a:xfrm>
        <a:prstGeom prst="blockArc">
          <a:avLst>
            <a:gd name="adj1" fmla="val 18900000"/>
            <a:gd name="adj2" fmla="val 2700000"/>
            <a:gd name="adj3" fmla="val 757"/>
          </a:avLst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60BE2-7D7F-4D47-9347-47BD2AAEB113}">
      <dsp:nvSpPr>
        <dsp:cNvPr id="0" name=""/>
        <dsp:cNvSpPr/>
      </dsp:nvSpPr>
      <dsp:spPr>
        <a:xfrm>
          <a:off x="298418" y="211554"/>
          <a:ext cx="2526421" cy="423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58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>
              <a:latin typeface="Optima" pitchFamily="2" charset="0"/>
            </a:rPr>
            <a:t>Jahrgangsstufe 13</a:t>
          </a:r>
        </a:p>
      </dsp:txBody>
      <dsp:txXfrm>
        <a:off x="298418" y="211554"/>
        <a:ext cx="2526421" cy="423108"/>
      </dsp:txXfrm>
    </dsp:sp>
    <dsp:sp modelId="{2A7CFF2F-E1C5-4B4F-BF1D-44C08548DE88}">
      <dsp:nvSpPr>
        <dsp:cNvPr id="0" name=""/>
        <dsp:cNvSpPr/>
      </dsp:nvSpPr>
      <dsp:spPr>
        <a:xfrm>
          <a:off x="33976" y="158665"/>
          <a:ext cx="528885" cy="5288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BA05A-D377-48B0-82BD-2A601936E189}">
      <dsp:nvSpPr>
        <dsp:cNvPr id="0" name=""/>
        <dsp:cNvSpPr/>
      </dsp:nvSpPr>
      <dsp:spPr>
        <a:xfrm>
          <a:off x="452218" y="846216"/>
          <a:ext cx="2372621" cy="423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58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>
              <a:latin typeface="Optima" pitchFamily="2" charset="0"/>
            </a:rPr>
            <a:t>Jahrgangsstufe 12</a:t>
          </a:r>
        </a:p>
      </dsp:txBody>
      <dsp:txXfrm>
        <a:off x="452218" y="846216"/>
        <a:ext cx="2372621" cy="423108"/>
      </dsp:txXfrm>
    </dsp:sp>
    <dsp:sp modelId="{F7D3E0C9-09BD-4738-A8DC-66772B77D4D6}">
      <dsp:nvSpPr>
        <dsp:cNvPr id="0" name=""/>
        <dsp:cNvSpPr/>
      </dsp:nvSpPr>
      <dsp:spPr>
        <a:xfrm>
          <a:off x="187776" y="793328"/>
          <a:ext cx="528885" cy="5288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8CF4B-0A2A-49AC-880C-7EA2C4BF0F87}">
      <dsp:nvSpPr>
        <dsp:cNvPr id="0" name=""/>
        <dsp:cNvSpPr/>
      </dsp:nvSpPr>
      <dsp:spPr>
        <a:xfrm>
          <a:off x="300591" y="1480879"/>
          <a:ext cx="2526421" cy="423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584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>
              <a:latin typeface="Optima" pitchFamily="2" charset="0"/>
            </a:rPr>
            <a:t>Jahrgangsstufe 11</a:t>
          </a:r>
        </a:p>
      </dsp:txBody>
      <dsp:txXfrm>
        <a:off x="300591" y="1480879"/>
        <a:ext cx="2526421" cy="423108"/>
      </dsp:txXfrm>
    </dsp:sp>
    <dsp:sp modelId="{2AF31088-6843-425A-8707-046A17DC903C}">
      <dsp:nvSpPr>
        <dsp:cNvPr id="0" name=""/>
        <dsp:cNvSpPr/>
      </dsp:nvSpPr>
      <dsp:spPr>
        <a:xfrm>
          <a:off x="33976" y="1427990"/>
          <a:ext cx="528885" cy="5288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5EA47-86CB-41EC-A9CD-E8030CA2DD54}">
      <dsp:nvSpPr>
        <dsp:cNvPr id="0" name=""/>
        <dsp:cNvSpPr/>
      </dsp:nvSpPr>
      <dsp:spPr>
        <a:xfrm>
          <a:off x="-3629271" y="-557692"/>
          <a:ext cx="4326389" cy="4326389"/>
        </a:xfrm>
        <a:prstGeom prst="blockArc">
          <a:avLst>
            <a:gd name="adj1" fmla="val 18900000"/>
            <a:gd name="adj2" fmla="val 2700000"/>
            <a:gd name="adj3" fmla="val 499"/>
          </a:avLst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60BE2-7D7F-4D47-9347-47BD2AAEB113}">
      <dsp:nvSpPr>
        <dsp:cNvPr id="0" name=""/>
        <dsp:cNvSpPr/>
      </dsp:nvSpPr>
      <dsp:spPr>
        <a:xfrm>
          <a:off x="261083" y="169091"/>
          <a:ext cx="2587396" cy="338054"/>
        </a:xfrm>
        <a:prstGeom prst="rect">
          <a:avLst/>
        </a:prstGeom>
        <a:solidFill>
          <a:srgbClr val="C00000">
            <a:alpha val="32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833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latin typeface="Optima" pitchFamily="2" charset="0"/>
            </a:rPr>
            <a:t>Jahrgangsstufe 10</a:t>
          </a:r>
        </a:p>
      </dsp:txBody>
      <dsp:txXfrm>
        <a:off x="261083" y="169091"/>
        <a:ext cx="2587396" cy="338054"/>
      </dsp:txXfrm>
    </dsp:sp>
    <dsp:sp modelId="{2A7CFF2F-E1C5-4B4F-BF1D-44C08548DE88}">
      <dsp:nvSpPr>
        <dsp:cNvPr id="0" name=""/>
        <dsp:cNvSpPr/>
      </dsp:nvSpPr>
      <dsp:spPr>
        <a:xfrm>
          <a:off x="49799" y="126834"/>
          <a:ext cx="422568" cy="4225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BA05A-D377-48B0-82BD-2A601936E189}">
      <dsp:nvSpPr>
        <dsp:cNvPr id="0" name=""/>
        <dsp:cNvSpPr/>
      </dsp:nvSpPr>
      <dsp:spPr>
        <a:xfrm>
          <a:off x="539156" y="676109"/>
          <a:ext cx="2309323" cy="338054"/>
        </a:xfrm>
        <a:prstGeom prst="rect">
          <a:avLst/>
        </a:prstGeom>
        <a:solidFill>
          <a:srgbClr val="C00000">
            <a:alpha val="42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833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latin typeface="Optima" pitchFamily="2" charset="0"/>
            </a:rPr>
            <a:t>Jahrgangsstufe 9</a:t>
          </a:r>
        </a:p>
      </dsp:txBody>
      <dsp:txXfrm>
        <a:off x="539156" y="676109"/>
        <a:ext cx="2309323" cy="338054"/>
      </dsp:txXfrm>
    </dsp:sp>
    <dsp:sp modelId="{F7D3E0C9-09BD-4738-A8DC-66772B77D4D6}">
      <dsp:nvSpPr>
        <dsp:cNvPr id="0" name=""/>
        <dsp:cNvSpPr/>
      </dsp:nvSpPr>
      <dsp:spPr>
        <a:xfrm>
          <a:off x="327872" y="633852"/>
          <a:ext cx="422568" cy="4225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8CF4B-0A2A-49AC-880C-7EA2C4BF0F87}">
      <dsp:nvSpPr>
        <dsp:cNvPr id="0" name=""/>
        <dsp:cNvSpPr/>
      </dsp:nvSpPr>
      <dsp:spPr>
        <a:xfrm>
          <a:off x="666311" y="1183126"/>
          <a:ext cx="2182167" cy="338054"/>
        </a:xfrm>
        <a:prstGeom prst="rect">
          <a:avLst/>
        </a:prstGeom>
        <a:solidFill>
          <a:srgbClr val="C00000">
            <a:alpha val="52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833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latin typeface="Optima" pitchFamily="2" charset="0"/>
            </a:rPr>
            <a:t>Jahrgangsstufe 8</a:t>
          </a:r>
        </a:p>
      </dsp:txBody>
      <dsp:txXfrm>
        <a:off x="666311" y="1183126"/>
        <a:ext cx="2182167" cy="338054"/>
      </dsp:txXfrm>
    </dsp:sp>
    <dsp:sp modelId="{2AF31088-6843-425A-8707-046A17DC903C}">
      <dsp:nvSpPr>
        <dsp:cNvPr id="0" name=""/>
        <dsp:cNvSpPr/>
      </dsp:nvSpPr>
      <dsp:spPr>
        <a:xfrm>
          <a:off x="455027" y="1140869"/>
          <a:ext cx="422568" cy="4225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A73AD-091E-403D-95B6-60DC11C4D75B}">
      <dsp:nvSpPr>
        <dsp:cNvPr id="0" name=""/>
        <dsp:cNvSpPr/>
      </dsp:nvSpPr>
      <dsp:spPr>
        <a:xfrm>
          <a:off x="666311" y="1689822"/>
          <a:ext cx="2182167" cy="338054"/>
        </a:xfrm>
        <a:prstGeom prst="rect">
          <a:avLst/>
        </a:prstGeom>
        <a:solidFill>
          <a:srgbClr val="C00000">
            <a:alpha val="62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833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latin typeface="Optima" pitchFamily="2" charset="0"/>
            </a:rPr>
            <a:t>Jahrgangsstufe 7</a:t>
          </a:r>
        </a:p>
      </dsp:txBody>
      <dsp:txXfrm>
        <a:off x="666311" y="1689822"/>
        <a:ext cx="2182167" cy="338054"/>
      </dsp:txXfrm>
    </dsp:sp>
    <dsp:sp modelId="{6E20C49E-01EF-4222-B0BA-1FB1017C9A41}">
      <dsp:nvSpPr>
        <dsp:cNvPr id="0" name=""/>
        <dsp:cNvSpPr/>
      </dsp:nvSpPr>
      <dsp:spPr>
        <a:xfrm>
          <a:off x="455027" y="1647566"/>
          <a:ext cx="422568" cy="4225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97B52-51E7-442F-92D3-FA127666F22A}">
      <dsp:nvSpPr>
        <dsp:cNvPr id="0" name=""/>
        <dsp:cNvSpPr/>
      </dsp:nvSpPr>
      <dsp:spPr>
        <a:xfrm>
          <a:off x="539156" y="2196840"/>
          <a:ext cx="2309323" cy="338054"/>
        </a:xfrm>
        <a:prstGeom prst="rect">
          <a:avLst/>
        </a:prstGeom>
        <a:solidFill>
          <a:srgbClr val="C00000">
            <a:alpha val="72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833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latin typeface="Optima" pitchFamily="2" charset="0"/>
            </a:rPr>
            <a:t>Jahrgangsstufe 6</a:t>
          </a:r>
        </a:p>
      </dsp:txBody>
      <dsp:txXfrm>
        <a:off x="539156" y="2196840"/>
        <a:ext cx="2309323" cy="338054"/>
      </dsp:txXfrm>
    </dsp:sp>
    <dsp:sp modelId="{899A8CCB-6FA9-4E98-AA19-D0F01A64D9EF}">
      <dsp:nvSpPr>
        <dsp:cNvPr id="0" name=""/>
        <dsp:cNvSpPr/>
      </dsp:nvSpPr>
      <dsp:spPr>
        <a:xfrm>
          <a:off x="327872" y="2154583"/>
          <a:ext cx="422568" cy="4225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3A548-EE3A-42A9-8DD4-A138842C4A70}">
      <dsp:nvSpPr>
        <dsp:cNvPr id="0" name=""/>
        <dsp:cNvSpPr/>
      </dsp:nvSpPr>
      <dsp:spPr>
        <a:xfrm>
          <a:off x="261083" y="2703858"/>
          <a:ext cx="2587396" cy="338054"/>
        </a:xfrm>
        <a:prstGeom prst="rect">
          <a:avLst/>
        </a:prstGeom>
        <a:solidFill>
          <a:srgbClr val="C00000">
            <a:alpha val="82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833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>
              <a:latin typeface="Optima" pitchFamily="2" charset="0"/>
            </a:rPr>
            <a:t>Jahrgangsstufe 5</a:t>
          </a:r>
        </a:p>
      </dsp:txBody>
      <dsp:txXfrm>
        <a:off x="261083" y="2703858"/>
        <a:ext cx="2587396" cy="338054"/>
      </dsp:txXfrm>
    </dsp:sp>
    <dsp:sp modelId="{ABFC5A63-7D55-40DE-9389-660265C7D17D}">
      <dsp:nvSpPr>
        <dsp:cNvPr id="0" name=""/>
        <dsp:cNvSpPr/>
      </dsp:nvSpPr>
      <dsp:spPr>
        <a:xfrm>
          <a:off x="49799" y="2661601"/>
          <a:ext cx="422568" cy="4225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AEE017-67BB-40AC-8204-906B475859D3}" type="datetimeFigureOut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0D150A-8C71-421C-BAB3-19E5BBC615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340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izenplatzhalt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>
              <a:latin typeface="Arial" charset="0"/>
            </a:endParaRPr>
          </a:p>
        </p:txBody>
      </p:sp>
      <p:sp>
        <p:nvSpPr>
          <p:cNvPr id="26627" name="Kopfzeilenplatzhalter 3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906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300">
                <a:latin typeface="Times New Roman" pitchFamily="18" charset="0"/>
                <a:cs typeface="Arial" charset="0"/>
              </a:rPr>
              <a:t>350 Jahre Gymnasium Dionysianum</a:t>
            </a:r>
          </a:p>
        </p:txBody>
      </p:sp>
      <p:sp>
        <p:nvSpPr>
          <p:cNvPr id="26628" name="Datumsplatzhalter 4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90600" fontAlgn="base">
              <a:spcBef>
                <a:spcPct val="0"/>
              </a:spcBef>
              <a:spcAft>
                <a:spcPct val="0"/>
              </a:spcAft>
            </a:pPr>
            <a:fld id="{9E467BD9-7CED-435F-A89F-6538B8901AB5}" type="datetime1">
              <a:rPr lang="de-DE" altLang="de-DE" sz="1300">
                <a:latin typeface="Times New Roman" pitchFamily="18" charset="0"/>
                <a:cs typeface="Arial" charset="0"/>
              </a:rPr>
              <a:pPr defTabSz="990600" fontAlgn="base">
                <a:spcBef>
                  <a:spcPct val="0"/>
                </a:spcBef>
                <a:spcAft>
                  <a:spcPct val="0"/>
                </a:spcAft>
              </a:pPr>
              <a:t>23.10.2023</a:t>
            </a:fld>
            <a:endParaRPr lang="de-DE" altLang="de-DE" sz="1300">
              <a:latin typeface="Times New Roman" pitchFamily="18" charset="0"/>
              <a:cs typeface="Arial" charset="0"/>
            </a:endParaRPr>
          </a:p>
        </p:txBody>
      </p:sp>
      <p:sp>
        <p:nvSpPr>
          <p:cNvPr id="26629" name="Fußzeilenplatzhalter 5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9060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300">
                <a:latin typeface="Times New Roman" pitchFamily="18" charset="0"/>
                <a:cs typeface="Arial" charset="0"/>
              </a:rPr>
              <a:t>Präsentation zur Vorbereitung auf die Romfahrt</a:t>
            </a:r>
          </a:p>
        </p:txBody>
      </p:sp>
      <p:sp>
        <p:nvSpPr>
          <p:cNvPr id="26630" name="Foliennummernplatzhalter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90600" fontAlgn="base">
              <a:spcBef>
                <a:spcPct val="0"/>
              </a:spcBef>
              <a:spcAft>
                <a:spcPct val="0"/>
              </a:spcAft>
            </a:pPr>
            <a:fld id="{AC2E4136-5E13-43EB-916D-12A6F496C01C}" type="slidenum">
              <a:rPr lang="de-DE" altLang="de-DE" sz="1300">
                <a:latin typeface="Times New Roman" pitchFamily="18" charset="0"/>
                <a:cs typeface="Arial" charset="0"/>
              </a:rPr>
              <a:pPr defTabSz="9906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 altLang="de-DE" sz="130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2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7056F-B0F8-4CCE-A756-8D7826C4D346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1EC09-D3A7-4A64-9346-A339FD12D7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9760-4F51-458E-9EC9-148CC27D3FA5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5FB6-0E93-4D77-8B93-1B4E5C5AE7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BEEA-46D7-4A4E-8782-4679A6C527CF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FB9-4749-4291-BBA5-D6E0FB023E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A498-B02C-483D-83F5-FE38783B9133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2FF9-49FE-4573-A9CA-EFCABF1A1D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8C07-391B-4E86-A12F-C65CD0672E40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0763-F845-4083-8843-69C64FF8D3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CF0-F072-4ED4-8174-06633308F972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B371-D0BC-47B6-A755-56A0C19A86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061C-36AA-4BA8-95E5-E37B84E525D5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4561-0CFE-411A-9A48-663CF165B2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BF91B-378E-43C9-A985-75032D6E021A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3CF73-F90D-4669-A3AB-2B4385366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0578-8B42-4D8A-ABF0-8F064774787E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67B2-4B17-4E2A-BC87-F7E3AAD6A6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5B37-8FFE-4980-A8DB-D20344AE5E3F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0D87-737B-4E00-98A8-4D34A51069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391C-DE37-4483-BA6F-AC1D3589154D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5690-E930-4F54-B5FF-A5C545D68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71B535-FE9D-4EC1-8D84-BBBF7869811E}" type="datetime1">
              <a:rPr lang="de-DE"/>
              <a:pPr>
                <a:defRPr/>
              </a:pPr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Weiterführende Schulen in Rheine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B3666B-69E7-4376-87F5-4FD610C21C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5" r:id="rId3"/>
    <p:sldLayoutId id="2147483794" r:id="rId4"/>
    <p:sldLayoutId id="2147483793" r:id="rId5"/>
    <p:sldLayoutId id="2147483792" r:id="rId6"/>
    <p:sldLayoutId id="2147483791" r:id="rId7"/>
    <p:sldLayoutId id="2147483790" r:id="rId8"/>
    <p:sldLayoutId id="2147483789" r:id="rId9"/>
    <p:sldLayoutId id="2147483788" r:id="rId10"/>
    <p:sldLayoutId id="214748378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2574925" y="1068388"/>
            <a:ext cx="7042150" cy="2387600"/>
          </a:xfrm>
        </p:spPr>
        <p:txBody>
          <a:bodyPr/>
          <a:lstStyle/>
          <a:p>
            <a:r>
              <a:rPr lang="de-DE" sz="4800" b="1"/>
              <a:t>Vorstellung der weiterführenden Schulen in Rheine</a:t>
            </a:r>
          </a:p>
        </p:txBody>
      </p:sp>
      <p:sp>
        <p:nvSpPr>
          <p:cNvPr id="14338" name="Untertitel 2"/>
          <p:cNvSpPr>
            <a:spLocks noGrp="1"/>
          </p:cNvSpPr>
          <p:nvPr>
            <p:ph type="subTitle" idx="1"/>
          </p:nvPr>
        </p:nvSpPr>
        <p:spPr>
          <a:xfrm>
            <a:off x="1524000" y="3986213"/>
            <a:ext cx="9144000" cy="1820862"/>
          </a:xfrm>
        </p:spPr>
        <p:txBody>
          <a:bodyPr/>
          <a:lstStyle/>
          <a:p>
            <a:r>
              <a:rPr lang="de-DE"/>
              <a:t>Informationen und Hilfen bei der Entscheidung</a:t>
            </a:r>
            <a:br>
              <a:rPr lang="de-DE"/>
            </a:br>
            <a:r>
              <a:rPr lang="de-DE" i="1"/>
              <a:t>„Welche Schulform ist für mein Kind die richtige?“</a:t>
            </a:r>
          </a:p>
        </p:txBody>
      </p:sp>
      <p:sp>
        <p:nvSpPr>
          <p:cNvPr id="5" name="Parallelogramm 4"/>
          <p:cNvSpPr/>
          <p:nvPr/>
        </p:nvSpPr>
        <p:spPr>
          <a:xfrm>
            <a:off x="971550" y="1149350"/>
            <a:ext cx="727075" cy="4868863"/>
          </a:xfrm>
          <a:prstGeom prst="parallelogram">
            <a:avLst>
              <a:gd name="adj" fmla="val 607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6" name="Parallelogramm 5"/>
          <p:cNvSpPr/>
          <p:nvPr/>
        </p:nvSpPr>
        <p:spPr>
          <a:xfrm>
            <a:off x="1512888" y="1149350"/>
            <a:ext cx="769937" cy="4868863"/>
          </a:xfrm>
          <a:prstGeom prst="parallelogram">
            <a:avLst>
              <a:gd name="adj" fmla="val 6071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7" name="Parallelogramm 6"/>
          <p:cNvSpPr/>
          <p:nvPr/>
        </p:nvSpPr>
        <p:spPr>
          <a:xfrm>
            <a:off x="10096500" y="1141413"/>
            <a:ext cx="706438" cy="4867275"/>
          </a:xfrm>
          <a:prstGeom prst="parallelogram">
            <a:avLst>
              <a:gd name="adj" fmla="val 6071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8" name="Parallelogramm 7"/>
          <p:cNvSpPr/>
          <p:nvPr/>
        </p:nvSpPr>
        <p:spPr>
          <a:xfrm>
            <a:off x="10647363" y="1141413"/>
            <a:ext cx="687387" cy="4867275"/>
          </a:xfrm>
          <a:prstGeom prst="parallelogram">
            <a:avLst>
              <a:gd name="adj" fmla="val 6071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14344" name="Textfeld 9"/>
          <p:cNvSpPr txBox="1">
            <a:spLocks noChangeArrowheads="1"/>
          </p:cNvSpPr>
          <p:nvPr/>
        </p:nvSpPr>
        <p:spPr bwMode="auto">
          <a:xfrm rot="-5070597">
            <a:off x="362744" y="3098006"/>
            <a:ext cx="19875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Sekundarschule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4346" name="Textfeld 11"/>
          <p:cNvSpPr txBox="1">
            <a:spLocks noChangeArrowheads="1"/>
          </p:cNvSpPr>
          <p:nvPr/>
        </p:nvSpPr>
        <p:spPr bwMode="auto">
          <a:xfrm rot="-5067744">
            <a:off x="1133475" y="1993900"/>
            <a:ext cx="179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Gesamtschule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4347" name="Textfeld 12"/>
          <p:cNvSpPr txBox="1">
            <a:spLocks noChangeArrowheads="1"/>
          </p:cNvSpPr>
          <p:nvPr/>
        </p:nvSpPr>
        <p:spPr bwMode="auto">
          <a:xfrm rot="-5075921">
            <a:off x="9663113" y="4284663"/>
            <a:ext cx="140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Realschule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4348" name="Textfeld 13"/>
          <p:cNvSpPr txBox="1">
            <a:spLocks noChangeArrowheads="1"/>
          </p:cNvSpPr>
          <p:nvPr/>
        </p:nvSpPr>
        <p:spPr bwMode="auto">
          <a:xfrm rot="-5120019">
            <a:off x="10216356" y="3250407"/>
            <a:ext cx="1541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Gymnasium</a:t>
            </a:r>
            <a:endParaRPr lang="de-DE" sz="2800">
              <a:latin typeface="Calibri" pitchFamily="34" charset="0"/>
            </a:endParaRPr>
          </a:p>
        </p:txBody>
      </p:sp>
      <p:pic>
        <p:nvPicPr>
          <p:cNvPr id="14349" name="Grafik 15" descr="Ein Bild, das Essen, Zeichnung, Teller enthält.&#10;&#10;Automatisch generierte Beschreibu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838" y="5807075"/>
            <a:ext cx="2092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Textfeld 8"/>
          <p:cNvSpPr txBox="1">
            <a:spLocks noChangeArrowheads="1"/>
          </p:cNvSpPr>
          <p:nvPr/>
        </p:nvSpPr>
        <p:spPr bwMode="auto">
          <a:xfrm>
            <a:off x="10925175" y="634365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8753475" y="3362325"/>
            <a:ext cx="2598738" cy="2836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6162675" y="3362325"/>
            <a:ext cx="2600325" cy="28368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6162675" y="2093913"/>
            <a:ext cx="5189538" cy="3984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44550" y="2116138"/>
            <a:ext cx="5149850" cy="398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44550" y="2514600"/>
            <a:ext cx="5157788" cy="3684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3558" name="Textplatzhalter 5"/>
          <p:cNvSpPr>
            <a:spLocks noGrp="1"/>
          </p:cNvSpPr>
          <p:nvPr>
            <p:ph type="body" idx="1"/>
          </p:nvPr>
        </p:nvSpPr>
        <p:spPr>
          <a:xfrm>
            <a:off x="839788" y="1700213"/>
            <a:ext cx="5157787" cy="823912"/>
          </a:xfrm>
        </p:spPr>
        <p:txBody>
          <a:bodyPr/>
          <a:lstStyle/>
          <a:p>
            <a:r>
              <a:rPr lang="de-DE"/>
              <a:t>Integriertes Schulsystem</a:t>
            </a:r>
          </a:p>
        </p:txBody>
      </p:sp>
      <p:sp>
        <p:nvSpPr>
          <p:cNvPr id="23559" name="Inhaltsplatzhalter 6"/>
          <p:cNvSpPr>
            <a:spLocks noGrp="1"/>
          </p:cNvSpPr>
          <p:nvPr>
            <p:ph sz="half" idx="2"/>
          </p:nvPr>
        </p:nvSpPr>
        <p:spPr>
          <a:xfrm>
            <a:off x="836613" y="2562225"/>
            <a:ext cx="5157787" cy="8667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DE">
                <a:solidFill>
                  <a:schemeClr val="bg1"/>
                </a:solidFill>
              </a:rPr>
              <a:t>Schule für Schüler/innen aller Leistungsstufen </a:t>
            </a:r>
          </a:p>
        </p:txBody>
      </p:sp>
      <p:sp>
        <p:nvSpPr>
          <p:cNvPr id="23560" name="Textplatzhalt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/>
              <a:t>Gegliedertes Schulsystem 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>
          <a:xfrm>
            <a:off x="6162675" y="2492375"/>
            <a:ext cx="5189538" cy="869950"/>
          </a:xfrm>
          <a:solidFill>
            <a:schemeClr val="accent3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chemeClr val="tx1"/>
                </a:solidFill>
              </a:rPr>
              <a:t>Schule für Schüler/innen einer bestimmten Leistungsstufe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23563" name="Textfeld 4"/>
          <p:cNvSpPr txBox="1">
            <a:spLocks noChangeArrowheads="1"/>
          </p:cNvSpPr>
          <p:nvPr/>
        </p:nvSpPr>
        <p:spPr bwMode="auto">
          <a:xfrm>
            <a:off x="3171825" y="1193800"/>
            <a:ext cx="5908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600">
                <a:latin typeface="Calibri" pitchFamily="34" charset="0"/>
              </a:rPr>
              <a:t>Zwei unterschiedliche Systeme</a:t>
            </a:r>
            <a:endParaRPr lang="de-DE">
              <a:latin typeface="Calibri" pitchFamily="34" charset="0"/>
            </a:endParaRPr>
          </a:p>
        </p:txBody>
      </p:sp>
      <p:sp>
        <p:nvSpPr>
          <p:cNvPr id="12" name="Rechteck: abgerundete Ecken 11"/>
          <p:cNvSpPr/>
          <p:nvPr/>
        </p:nvSpPr>
        <p:spPr>
          <a:xfrm>
            <a:off x="1331913" y="5422900"/>
            <a:ext cx="1277937" cy="6111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Sekundar-schule</a:t>
            </a:r>
          </a:p>
        </p:txBody>
      </p:sp>
      <p:sp>
        <p:nvSpPr>
          <p:cNvPr id="13" name="Rechteck: abgerundete Ecken 12"/>
          <p:cNvSpPr/>
          <p:nvPr/>
        </p:nvSpPr>
        <p:spPr>
          <a:xfrm>
            <a:off x="4252913" y="5426075"/>
            <a:ext cx="1277937" cy="6111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Gesamt-schule</a:t>
            </a:r>
          </a:p>
        </p:txBody>
      </p:sp>
      <p:sp>
        <p:nvSpPr>
          <p:cNvPr id="14" name="Rechteck: abgerundete Ecken 13"/>
          <p:cNvSpPr/>
          <p:nvPr/>
        </p:nvSpPr>
        <p:spPr>
          <a:xfrm>
            <a:off x="6875463" y="5430838"/>
            <a:ext cx="1277937" cy="6111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Real-schule</a:t>
            </a:r>
          </a:p>
        </p:txBody>
      </p:sp>
      <p:sp>
        <p:nvSpPr>
          <p:cNvPr id="15" name="Rechteck: abgerundete Ecken 14"/>
          <p:cNvSpPr/>
          <p:nvPr/>
        </p:nvSpPr>
        <p:spPr>
          <a:xfrm>
            <a:off x="9413875" y="5435600"/>
            <a:ext cx="1352550" cy="6111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</a:rPr>
              <a:t>Gymnasium</a:t>
            </a:r>
          </a:p>
        </p:txBody>
      </p:sp>
      <p:sp>
        <p:nvSpPr>
          <p:cNvPr id="23569" name="Textfeld 19"/>
          <p:cNvSpPr txBox="1">
            <a:spLocks noChangeArrowheads="1"/>
          </p:cNvSpPr>
          <p:nvPr/>
        </p:nvSpPr>
        <p:spPr bwMode="auto">
          <a:xfrm>
            <a:off x="976313" y="3935413"/>
            <a:ext cx="153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Hauptschul-niveau</a:t>
            </a:r>
          </a:p>
        </p:txBody>
      </p:sp>
      <p:sp>
        <p:nvSpPr>
          <p:cNvPr id="23570" name="Textfeld 20"/>
          <p:cNvSpPr txBox="1">
            <a:spLocks noChangeArrowheads="1"/>
          </p:cNvSpPr>
          <p:nvPr/>
        </p:nvSpPr>
        <p:spPr bwMode="auto">
          <a:xfrm>
            <a:off x="2541588" y="3935413"/>
            <a:ext cx="153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Realschul-</a:t>
            </a:r>
            <a:br>
              <a:rPr lang="de-DE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niveau</a:t>
            </a:r>
          </a:p>
        </p:txBody>
      </p:sp>
      <p:sp>
        <p:nvSpPr>
          <p:cNvPr id="23571" name="Textfeld 21"/>
          <p:cNvSpPr txBox="1">
            <a:spLocks noChangeArrowheads="1"/>
          </p:cNvSpPr>
          <p:nvPr/>
        </p:nvSpPr>
        <p:spPr bwMode="auto">
          <a:xfrm>
            <a:off x="3976688" y="3938588"/>
            <a:ext cx="18224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Gymnasial-niveau</a:t>
            </a:r>
          </a:p>
        </p:txBody>
      </p:sp>
      <p:sp>
        <p:nvSpPr>
          <p:cNvPr id="23572" name="Textfeld 23"/>
          <p:cNvSpPr txBox="1">
            <a:spLocks noChangeArrowheads="1"/>
          </p:cNvSpPr>
          <p:nvPr/>
        </p:nvSpPr>
        <p:spPr bwMode="auto">
          <a:xfrm>
            <a:off x="6738938" y="3949700"/>
            <a:ext cx="153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Realschul-</a:t>
            </a:r>
            <a:br>
              <a:rPr lang="de-DE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niveau</a:t>
            </a:r>
          </a:p>
        </p:txBody>
      </p:sp>
      <p:sp>
        <p:nvSpPr>
          <p:cNvPr id="23573" name="Textfeld 24"/>
          <p:cNvSpPr txBox="1">
            <a:spLocks noChangeArrowheads="1"/>
          </p:cNvSpPr>
          <p:nvPr/>
        </p:nvSpPr>
        <p:spPr bwMode="auto">
          <a:xfrm>
            <a:off x="9178925" y="3949700"/>
            <a:ext cx="180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Gymnasial-niveau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985838" y="3783013"/>
            <a:ext cx="4749800" cy="107315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3630613" y="4983163"/>
            <a:ext cx="1093787" cy="3492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1955800" y="4965700"/>
            <a:ext cx="1077913" cy="3667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33"/>
          <p:cNvSpPr/>
          <p:nvPr/>
        </p:nvSpPr>
        <p:spPr>
          <a:xfrm>
            <a:off x="9110663" y="3829050"/>
            <a:ext cx="1881187" cy="982663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5" name="Abgerundetes Rechteck 34"/>
          <p:cNvSpPr/>
          <p:nvPr/>
        </p:nvSpPr>
        <p:spPr>
          <a:xfrm>
            <a:off x="6580188" y="3802063"/>
            <a:ext cx="1911350" cy="10541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6" name="Gerade Verbindung mit Pfeil 35"/>
          <p:cNvCxnSpPr/>
          <p:nvPr/>
        </p:nvCxnSpPr>
        <p:spPr>
          <a:xfrm>
            <a:off x="7535863" y="4935538"/>
            <a:ext cx="0" cy="4270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10066338" y="4903788"/>
            <a:ext cx="0" cy="4286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2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Die weiterführenden Schulen in Rheine</a:t>
            </a:r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0BA2EC80-7CFF-4E51-AC75-3FA0242BB16B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10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3584" name="Textfeld 32"/>
          <p:cNvSpPr txBox="1">
            <a:spLocks noChangeArrowheads="1"/>
          </p:cNvSpPr>
          <p:nvPr/>
        </p:nvSpPr>
        <p:spPr bwMode="auto">
          <a:xfrm>
            <a:off x="11352213" y="6351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838200" y="1669775"/>
          <a:ext cx="9177004" cy="537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578" name="Gruppieren 1"/>
          <p:cNvGrpSpPr>
            <a:grpSpLocks/>
          </p:cNvGrpSpPr>
          <p:nvPr/>
        </p:nvGrpSpPr>
        <p:grpSpPr bwMode="auto">
          <a:xfrm>
            <a:off x="1752600" y="3057525"/>
            <a:ext cx="7685088" cy="3752850"/>
            <a:chOff x="688061" y="2627624"/>
            <a:chExt cx="4422282" cy="3666037"/>
          </a:xfrm>
        </p:grpSpPr>
        <p:sp>
          <p:nvSpPr>
            <p:cNvPr id="5" name="Freihandform 4"/>
            <p:cNvSpPr/>
            <p:nvPr/>
          </p:nvSpPr>
          <p:spPr>
            <a:xfrm>
              <a:off x="688061" y="3292100"/>
              <a:ext cx="3019971" cy="3001561"/>
            </a:xfrm>
            <a:custGeom>
              <a:avLst/>
              <a:gdLst>
                <a:gd name="connsiteX0" fmla="*/ 0 w 3019971"/>
                <a:gd name="connsiteY0" fmla="*/ 0 h 3001561"/>
                <a:gd name="connsiteX1" fmla="*/ 3019971 w 3019971"/>
                <a:gd name="connsiteY1" fmla="*/ 0 h 3001561"/>
                <a:gd name="connsiteX2" fmla="*/ 3019971 w 3019971"/>
                <a:gd name="connsiteY2" fmla="*/ 3001561 h 3001561"/>
                <a:gd name="connsiteX3" fmla="*/ 0 w 3019971"/>
                <a:gd name="connsiteY3" fmla="*/ 3001561 h 3001561"/>
                <a:gd name="connsiteX4" fmla="*/ 0 w 3019971"/>
                <a:gd name="connsiteY4" fmla="*/ 0 h 300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971" h="3001561">
                  <a:moveTo>
                    <a:pt x="0" y="0"/>
                  </a:moveTo>
                  <a:lnTo>
                    <a:pt x="3019971" y="0"/>
                  </a:lnTo>
                  <a:lnTo>
                    <a:pt x="3019971" y="3001561"/>
                  </a:lnTo>
                  <a:lnTo>
                    <a:pt x="0" y="300156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020" tIns="33020" rIns="33020" bIns="33020" spcCol="1270" anchor="b"/>
            <a:lstStyle/>
            <a:p>
              <a:pPr defTabSz="5778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de-DE" sz="1300" dirty="0"/>
                <a:t>    </a:t>
              </a: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56262" y="2627624"/>
              <a:ext cx="3854081" cy="533467"/>
            </a:xfrm>
            <a:custGeom>
              <a:avLst/>
              <a:gdLst>
                <a:gd name="connsiteX0" fmla="*/ 0 w 3801268"/>
                <a:gd name="connsiteY0" fmla="*/ 0 h 796703"/>
                <a:gd name="connsiteX1" fmla="*/ 3801268 w 3801268"/>
                <a:gd name="connsiteY1" fmla="*/ 0 h 796703"/>
                <a:gd name="connsiteX2" fmla="*/ 3801268 w 3801268"/>
                <a:gd name="connsiteY2" fmla="*/ 796703 h 796703"/>
                <a:gd name="connsiteX3" fmla="*/ 0 w 3801268"/>
                <a:gd name="connsiteY3" fmla="*/ 796703 h 796703"/>
                <a:gd name="connsiteX4" fmla="*/ 0 w 3801268"/>
                <a:gd name="connsiteY4" fmla="*/ 0 h 79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1268" h="796703">
                  <a:moveTo>
                    <a:pt x="0" y="0"/>
                  </a:moveTo>
                  <a:lnTo>
                    <a:pt x="3801268" y="0"/>
                  </a:lnTo>
                  <a:lnTo>
                    <a:pt x="3801268" y="796703"/>
                  </a:lnTo>
                  <a:lnTo>
                    <a:pt x="0" y="7967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0800" tIns="25400" rIns="50800" bIns="25400" spcCol="1270" anchor="ctr"/>
            <a:lstStyle/>
            <a:p>
              <a:pPr defTabSz="8890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de-DE" sz="2400" dirty="0">
                <a:latin typeface="+mj-lt"/>
              </a:endParaRPr>
            </a:p>
          </p:txBody>
        </p:sp>
      </p:grpSp>
      <p:sp>
        <p:nvSpPr>
          <p:cNvPr id="24579" name="Textfeld 7"/>
          <p:cNvSpPr txBox="1">
            <a:spLocks noChangeArrowheads="1"/>
          </p:cNvSpPr>
          <p:nvPr/>
        </p:nvSpPr>
        <p:spPr bwMode="auto">
          <a:xfrm>
            <a:off x="1038225" y="3635375"/>
            <a:ext cx="1010285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b="1">
                <a:latin typeface="Calibri" pitchFamily="34" charset="0"/>
              </a:rPr>
              <a:t>Unterschiede</a:t>
            </a:r>
            <a:r>
              <a:rPr lang="de-DE" sz="2400">
                <a:latin typeface="Calibri" pitchFamily="34" charset="0"/>
              </a:rPr>
              <a:t> des Lernens an </a:t>
            </a:r>
            <a:r>
              <a:rPr lang="de-DE" sz="2400" b="1">
                <a:latin typeface="Calibri" pitchFamily="34" charset="0"/>
              </a:rPr>
              <a:t>Realschule und Gymnasium</a:t>
            </a:r>
            <a:r>
              <a:rPr lang="de-DE" sz="2400">
                <a:latin typeface="Calibri" pitchFamily="34" charset="0"/>
              </a:rPr>
              <a:t>:</a:t>
            </a:r>
          </a:p>
          <a:p>
            <a:pPr marL="1200150" lvl="2" indent="-285750">
              <a:buFontTx/>
              <a:buChar char="-"/>
            </a:pPr>
            <a:r>
              <a:rPr lang="de-DE" sz="2400">
                <a:latin typeface="Calibri" pitchFamily="34" charset="0"/>
              </a:rPr>
              <a:t>Umfang und Tiefe der Lerninhalte</a:t>
            </a:r>
          </a:p>
          <a:p>
            <a:pPr marL="1200150" lvl="2" indent="-285750">
              <a:buFontTx/>
              <a:buChar char="-"/>
            </a:pPr>
            <a:r>
              <a:rPr lang="de-DE" sz="2400">
                <a:latin typeface="Calibri" pitchFamily="34" charset="0"/>
              </a:rPr>
              <a:t>Abstraktionsgrad</a:t>
            </a:r>
          </a:p>
          <a:p>
            <a:pPr marL="1200150" lvl="2" indent="-285750">
              <a:buFontTx/>
              <a:buChar char="-"/>
            </a:pPr>
            <a:r>
              <a:rPr lang="de-DE" sz="2400">
                <a:latin typeface="Calibri" pitchFamily="34" charset="0"/>
              </a:rPr>
              <a:t>Lerntempo</a:t>
            </a:r>
          </a:p>
          <a:p>
            <a:pPr marL="1200150" lvl="2" indent="-285750">
              <a:buFontTx/>
              <a:buChar char="-"/>
            </a:pPr>
            <a:r>
              <a:rPr lang="de-DE" sz="2400">
                <a:latin typeface="Calibri" pitchFamily="34" charset="0"/>
              </a:rPr>
              <a:t>Art und Umfang der Übungsangebote</a:t>
            </a:r>
          </a:p>
          <a:p>
            <a:pPr marL="1200150" lvl="2" indent="-285750">
              <a:buFontTx/>
              <a:buChar char="-"/>
            </a:pPr>
            <a:r>
              <a:rPr lang="de-DE" sz="2400">
                <a:latin typeface="Calibri" pitchFamily="34" charset="0"/>
              </a:rPr>
              <a:t>Grad der Selbstständigkeit</a:t>
            </a:r>
          </a:p>
          <a:p>
            <a:endParaRPr lang="de-DE" sz="2400">
              <a:latin typeface="Calibri" pitchFamily="34" charset="0"/>
            </a:endParaRPr>
          </a:p>
        </p:txBody>
      </p:sp>
      <p:sp>
        <p:nvSpPr>
          <p:cNvPr id="24580" name="Textfeld 9"/>
          <p:cNvSpPr txBox="1">
            <a:spLocks noChangeArrowheads="1"/>
          </p:cNvSpPr>
          <p:nvPr/>
        </p:nvSpPr>
        <p:spPr bwMode="auto">
          <a:xfrm>
            <a:off x="1038225" y="1165225"/>
            <a:ext cx="1010285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b="1">
                <a:latin typeface="Calibri" pitchFamily="34" charset="0"/>
              </a:rPr>
              <a:t>Gemeinsamkeiten</a:t>
            </a:r>
            <a:r>
              <a:rPr lang="de-DE" sz="2400">
                <a:latin typeface="Calibri" pitchFamily="34" charset="0"/>
              </a:rPr>
              <a:t> des Lernens an </a:t>
            </a:r>
            <a:r>
              <a:rPr lang="de-DE" sz="2400" b="1">
                <a:latin typeface="Calibri" pitchFamily="34" charset="0"/>
              </a:rPr>
              <a:t>Realschule und Gymnasium</a:t>
            </a:r>
            <a:r>
              <a:rPr lang="de-DE" sz="2400">
                <a:latin typeface="Calibri" pitchFamily="34" charset="0"/>
              </a:rPr>
              <a:t>:</a:t>
            </a:r>
          </a:p>
          <a:p>
            <a:r>
              <a:rPr lang="de-DE" sz="2400">
                <a:latin typeface="Calibri" pitchFamily="34" charset="0"/>
              </a:rPr>
              <a:t>	- Erprobungsstufe als pädagogische Einheit</a:t>
            </a:r>
          </a:p>
          <a:p>
            <a:r>
              <a:rPr lang="de-DE" sz="2400">
                <a:latin typeface="Calibri" pitchFamily="34" charset="0"/>
              </a:rPr>
              <a:t>	- Lernen (hauptsächlich) im Klassenverband</a:t>
            </a:r>
          </a:p>
          <a:p>
            <a:r>
              <a:rPr lang="de-DE" sz="2400">
                <a:latin typeface="Calibri" pitchFamily="34" charset="0"/>
              </a:rPr>
              <a:t>	- Binnendifferenzierung in relativ leistungshomogenen Lerngruppen</a:t>
            </a:r>
          </a:p>
          <a:p>
            <a:r>
              <a:rPr lang="de-DE" sz="2400">
                <a:latin typeface="Calibri" pitchFamily="34" charset="0"/>
              </a:rPr>
              <a:t>	- Neigungsdifferenzierung z.B. durch Wahlpflichtfächer</a:t>
            </a:r>
          </a:p>
          <a:p>
            <a:endParaRPr lang="de-DE" sz="2400">
              <a:latin typeface="Calibri" pitchFamily="34" charset="0"/>
            </a:endParaRPr>
          </a:p>
          <a:p>
            <a:endParaRPr lang="de-DE" sz="2400">
              <a:latin typeface="Calibri" pitchFamily="34" charset="0"/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Weiterführende Schulen in Rheine </a:t>
            </a:r>
            <a:br>
              <a:rPr lang="de-DE" b="1" dirty="0"/>
            </a:br>
            <a:r>
              <a:rPr lang="de-DE" dirty="0"/>
              <a:t> Sekundarschule – Gesamtschule – Realschule - Gymnasium</a:t>
            </a:r>
          </a:p>
        </p:txBody>
      </p:sp>
      <p:sp>
        <p:nvSpPr>
          <p:cNvPr id="24582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Lernen im gegliederten System</a:t>
            </a:r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A9AEDF4E-A3A5-4AEC-9AD7-ECCC3B11DE06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11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4584" name="Textfeld 11"/>
          <p:cNvSpPr txBox="1">
            <a:spLocks noChangeArrowheads="1"/>
          </p:cNvSpPr>
          <p:nvPr/>
        </p:nvSpPr>
        <p:spPr bwMode="auto">
          <a:xfrm>
            <a:off x="11283950" y="3057525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  <p:sp>
        <p:nvSpPr>
          <p:cNvPr id="24585" name="Textfeld 12"/>
          <p:cNvSpPr txBox="1">
            <a:spLocks noChangeArrowheads="1"/>
          </p:cNvSpPr>
          <p:nvPr/>
        </p:nvSpPr>
        <p:spPr bwMode="auto">
          <a:xfrm>
            <a:off x="11364913" y="6351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 noChangeArrowheads="1"/>
          </p:cNvSpPr>
          <p:nvPr>
            <p:ph type="title"/>
          </p:nvPr>
        </p:nvSpPr>
        <p:spPr>
          <a:xfrm>
            <a:off x="2206625" y="47625"/>
            <a:ext cx="7921625" cy="1066800"/>
          </a:xfrm>
        </p:spPr>
        <p:txBody>
          <a:bodyPr/>
          <a:lstStyle/>
          <a:p>
            <a:pPr algn="ctr"/>
            <a:r>
              <a:rPr lang="de-DE" altLang="de-DE" sz="3200">
                <a:latin typeface="Optima"/>
              </a:rPr>
              <a:t>Schullaufbahn Gymnasium (G9)</a:t>
            </a:r>
          </a:p>
        </p:txBody>
      </p:sp>
      <p:graphicFrame>
        <p:nvGraphicFramePr>
          <p:cNvPr id="11" name="Diagramm 10"/>
          <p:cNvGraphicFramePr/>
          <p:nvPr/>
        </p:nvGraphicFramePr>
        <p:xfrm>
          <a:off x="3427276" y="1472328"/>
          <a:ext cx="2849253" cy="211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ussdiagramm: Verzögerung 7"/>
          <p:cNvSpPr/>
          <p:nvPr/>
        </p:nvSpPr>
        <p:spPr bwMode="auto">
          <a:xfrm>
            <a:off x="1595438" y="3614738"/>
            <a:ext cx="1873250" cy="3081337"/>
          </a:xfrm>
          <a:prstGeom prst="flowChartDelay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Optima" pitchFamily="2" charset="0"/>
              </a:rPr>
              <a:t>Sekundar-</a:t>
            </a:r>
            <a:br>
              <a:rPr lang="de-DE" dirty="0">
                <a:solidFill>
                  <a:schemeClr val="tx1"/>
                </a:solidFill>
                <a:latin typeface="Optima" pitchFamily="2" charset="0"/>
              </a:rPr>
            </a:br>
            <a:r>
              <a:rPr lang="de-DE" dirty="0">
                <a:solidFill>
                  <a:schemeClr val="tx1"/>
                </a:solidFill>
                <a:latin typeface="Optima" pitchFamily="2" charset="0"/>
              </a:rPr>
              <a:t>stufe I</a:t>
            </a:r>
          </a:p>
        </p:txBody>
      </p:sp>
      <p:sp>
        <p:nvSpPr>
          <p:cNvPr id="13" name="Flussdiagramm: Verzögerung 12"/>
          <p:cNvSpPr/>
          <p:nvPr/>
        </p:nvSpPr>
        <p:spPr bwMode="auto">
          <a:xfrm>
            <a:off x="1595438" y="1616075"/>
            <a:ext cx="1728787" cy="1854200"/>
          </a:xfrm>
          <a:prstGeom prst="flowChartDelay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Optima" pitchFamily="2" charset="0"/>
              </a:rPr>
              <a:t>Sekundar-</a:t>
            </a:r>
            <a:br>
              <a:rPr lang="de-DE" dirty="0">
                <a:solidFill>
                  <a:schemeClr val="tx1"/>
                </a:solidFill>
                <a:latin typeface="Optima" pitchFamily="2" charset="0"/>
              </a:rPr>
            </a:br>
            <a:r>
              <a:rPr lang="de-DE" dirty="0">
                <a:solidFill>
                  <a:schemeClr val="tx1"/>
                </a:solidFill>
                <a:latin typeface="Optima" pitchFamily="2" charset="0"/>
              </a:rPr>
              <a:t>stufe II</a:t>
            </a:r>
          </a:p>
        </p:txBody>
      </p:sp>
      <p:sp>
        <p:nvSpPr>
          <p:cNvPr id="9" name="Rechteck: abgerundete Ecken 8"/>
          <p:cNvSpPr/>
          <p:nvPr/>
        </p:nvSpPr>
        <p:spPr bwMode="auto">
          <a:xfrm>
            <a:off x="2028825" y="5576888"/>
            <a:ext cx="7056438" cy="1066800"/>
          </a:xfrm>
          <a:prstGeom prst="roundRect">
            <a:avLst/>
          </a:prstGeom>
          <a:solidFill>
            <a:schemeClr val="bg1">
              <a:lumMod val="85000"/>
              <a:alpha val="7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latin typeface="Optima" pitchFamily="2" charset="0"/>
                <a:cs typeface="+mn-cs"/>
              </a:rPr>
              <a:t>Erprobungs-</a:t>
            </a:r>
            <a:br>
              <a:rPr lang="de-DE" sz="1600" dirty="0">
                <a:latin typeface="Optima" pitchFamily="2" charset="0"/>
                <a:cs typeface="+mn-cs"/>
              </a:rPr>
            </a:br>
            <a:r>
              <a:rPr lang="de-DE" sz="1600" dirty="0">
                <a:latin typeface="Optima" pitchFamily="2" charset="0"/>
                <a:cs typeface="+mn-cs"/>
              </a:rPr>
              <a:t>stufe</a:t>
            </a:r>
          </a:p>
        </p:txBody>
      </p:sp>
      <p:graphicFrame>
        <p:nvGraphicFramePr>
          <p:cNvPr id="16" name="Diagramm 15"/>
          <p:cNvGraphicFramePr/>
          <p:nvPr/>
        </p:nvGraphicFramePr>
        <p:xfrm>
          <a:off x="3386334" y="3485740"/>
          <a:ext cx="2890194" cy="3211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Flussdiagramm: Prozess 14"/>
          <p:cNvSpPr/>
          <p:nvPr/>
        </p:nvSpPr>
        <p:spPr bwMode="auto">
          <a:xfrm>
            <a:off x="6419850" y="1689100"/>
            <a:ext cx="2301875" cy="1066800"/>
          </a:xfrm>
          <a:prstGeom prst="flowChartProcess">
            <a:avLst/>
          </a:prstGeom>
          <a:solidFill>
            <a:schemeClr val="bg1"/>
          </a:solidFill>
          <a:ln w="412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latin typeface="Optima" pitchFamily="2" charset="0"/>
                <a:cs typeface="+mn-cs"/>
              </a:rPr>
              <a:t>Grund- und </a:t>
            </a:r>
            <a:br>
              <a:rPr lang="de-DE" sz="1600" dirty="0">
                <a:latin typeface="Optima" pitchFamily="2" charset="0"/>
                <a:cs typeface="+mn-cs"/>
              </a:rPr>
            </a:br>
            <a:r>
              <a:rPr lang="de-DE" sz="1600" dirty="0">
                <a:latin typeface="Optima" pitchFamily="2" charset="0"/>
                <a:cs typeface="+mn-cs"/>
              </a:rPr>
              <a:t>Leistungskurse</a:t>
            </a:r>
          </a:p>
        </p:txBody>
      </p:sp>
      <p:grpSp>
        <p:nvGrpSpPr>
          <p:cNvPr id="25608" name="Gruppieren 24"/>
          <p:cNvGrpSpPr>
            <a:grpSpLocks/>
          </p:cNvGrpSpPr>
          <p:nvPr/>
        </p:nvGrpSpPr>
        <p:grpSpPr bwMode="auto">
          <a:xfrm>
            <a:off x="6276975" y="2949575"/>
            <a:ext cx="2536825" cy="422275"/>
            <a:chOff x="149824" y="1480879"/>
            <a:chExt cx="2677188" cy="423109"/>
          </a:xfrm>
        </p:grpSpPr>
        <p:sp>
          <p:nvSpPr>
            <p:cNvPr id="26" name="Rechteck 25"/>
            <p:cNvSpPr/>
            <p:nvPr/>
          </p:nvSpPr>
          <p:spPr>
            <a:xfrm>
              <a:off x="300604" y="1480879"/>
              <a:ext cx="2526408" cy="423109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149824" y="1480879"/>
              <a:ext cx="2526408" cy="4231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5842" tIns="40640" rIns="40640" bIns="40640" spcCol="1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 dirty="0">
                  <a:solidFill>
                    <a:schemeClr val="tx1"/>
                  </a:solidFill>
                  <a:latin typeface="Optima" pitchFamily="2" charset="0"/>
                </a:rPr>
                <a:t>neu einsetzende Fremdsprache (freiwillig)</a:t>
              </a:r>
            </a:p>
          </p:txBody>
        </p:sp>
      </p:grpSp>
      <p:sp>
        <p:nvSpPr>
          <p:cNvPr id="29" name="Rechteck 28"/>
          <p:cNvSpPr/>
          <p:nvPr/>
        </p:nvSpPr>
        <p:spPr>
          <a:xfrm>
            <a:off x="6418263" y="3663950"/>
            <a:ext cx="2303462" cy="852488"/>
          </a:xfrm>
          <a:prstGeom prst="rect">
            <a:avLst/>
          </a:prstGeom>
          <a:solidFill>
            <a:srgbClr val="C00000">
              <a:alpha val="42000"/>
            </a:srgbClr>
          </a:solidFill>
          <a:ln>
            <a:noFill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alpha val="90000"/>
              <a:hueOff val="0"/>
              <a:satOff val="0"/>
              <a:lumOff val="0"/>
              <a:alphaOff val="-8000"/>
            </a:schemeClr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Optima" pitchFamily="2" charset="0"/>
              </a:rPr>
              <a:t>Differenzierungsbereich II:</a:t>
            </a:r>
            <a:br>
              <a:rPr lang="de-DE" sz="1400" dirty="0">
                <a:latin typeface="Optima" pitchFamily="2" charset="0"/>
              </a:rPr>
            </a:br>
            <a:r>
              <a:rPr lang="de-DE" sz="1400" dirty="0">
                <a:latin typeface="Optima" pitchFamily="2" charset="0"/>
              </a:rPr>
              <a:t>3. Fremdsprache oder andere Angebote</a:t>
            </a:r>
          </a:p>
        </p:txBody>
      </p:sp>
      <p:sp>
        <p:nvSpPr>
          <p:cNvPr id="32" name="Rechteck 31"/>
          <p:cNvSpPr/>
          <p:nvPr/>
        </p:nvSpPr>
        <p:spPr>
          <a:xfrm>
            <a:off x="6421438" y="4670425"/>
            <a:ext cx="2303462" cy="852488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alpha val="90000"/>
              <a:hueOff val="0"/>
              <a:satOff val="0"/>
              <a:lumOff val="0"/>
              <a:alphaOff val="-24000"/>
            </a:schemeClr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Optima" pitchFamily="2" charset="0"/>
              </a:rPr>
              <a:t>Differenzierungsbereich I: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Optima" pitchFamily="2" charset="0"/>
              </a:rPr>
              <a:t>2. Fremdsprache:</a:t>
            </a:r>
            <a:br>
              <a:rPr lang="de-DE" sz="1400" dirty="0">
                <a:latin typeface="Optima" pitchFamily="2" charset="0"/>
              </a:rPr>
            </a:br>
            <a:endParaRPr lang="de-DE" sz="1400" dirty="0">
              <a:latin typeface="Optima" pitchFamily="2" charset="0"/>
            </a:endParaRPr>
          </a:p>
        </p:txBody>
      </p:sp>
      <p:grpSp>
        <p:nvGrpSpPr>
          <p:cNvPr id="25611" name="Gruppieren 36"/>
          <p:cNvGrpSpPr>
            <a:grpSpLocks/>
          </p:cNvGrpSpPr>
          <p:nvPr/>
        </p:nvGrpSpPr>
        <p:grpSpPr bwMode="auto">
          <a:xfrm>
            <a:off x="6421438" y="5676900"/>
            <a:ext cx="2300287" cy="854075"/>
            <a:chOff x="261083" y="2703858"/>
            <a:chExt cx="2587396" cy="338054"/>
          </a:xfrm>
        </p:grpSpPr>
        <p:sp>
          <p:nvSpPr>
            <p:cNvPr id="38" name="Rechteck 37"/>
            <p:cNvSpPr/>
            <p:nvPr/>
          </p:nvSpPr>
          <p:spPr>
            <a:xfrm>
              <a:off x="261083" y="2703858"/>
              <a:ext cx="2587396" cy="338054"/>
            </a:xfrm>
            <a:prstGeom prst="rect">
              <a:avLst/>
            </a:prstGeom>
            <a:solidFill>
              <a:srgbClr val="C00000">
                <a:alpha val="82000"/>
              </a:srgbClr>
            </a:solidFill>
            <a:ln>
              <a:noFill/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261083" y="2703858"/>
              <a:ext cx="2587396" cy="3380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68331" tIns="43180" rIns="43180" bIns="43180" spcCol="1270" anchor="ctr"/>
            <a:lstStyle/>
            <a:p>
              <a:pPr defTabSz="7556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de-DE" sz="1700" dirty="0">
                  <a:latin typeface="Optima" pitchFamily="2" charset="0"/>
                </a:rPr>
                <a:t>1. Fremdsprache:</a:t>
              </a:r>
              <a:br>
                <a:rPr lang="de-DE" sz="1700" dirty="0">
                  <a:latin typeface="Optima" pitchFamily="2" charset="0"/>
                </a:rPr>
              </a:br>
              <a:r>
                <a:rPr lang="de-DE" sz="1700" dirty="0">
                  <a:latin typeface="Optima" pitchFamily="2" charset="0"/>
                </a:rPr>
                <a:t>Englisch</a:t>
              </a:r>
            </a:p>
          </p:txBody>
        </p:sp>
      </p:grpSp>
      <p:sp>
        <p:nvSpPr>
          <p:cNvPr id="25612" name="Legende: Linie 46"/>
          <p:cNvSpPr>
            <a:spLocks/>
          </p:cNvSpPr>
          <p:nvPr/>
        </p:nvSpPr>
        <p:spPr bwMode="auto">
          <a:xfrm>
            <a:off x="8813800" y="1700213"/>
            <a:ext cx="1792288" cy="963612"/>
          </a:xfrm>
          <a:prstGeom prst="borderCallout1">
            <a:avLst>
              <a:gd name="adj1" fmla="val 18750"/>
              <a:gd name="adj2" fmla="val 14736"/>
              <a:gd name="adj3" fmla="val 32574"/>
              <a:gd name="adj4" fmla="val -16444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lvl="1" algn="ctr"/>
            <a:r>
              <a:rPr lang="de-DE" altLang="de-DE" sz="2000" b="1">
                <a:solidFill>
                  <a:schemeClr val="bg1"/>
                </a:solidFill>
                <a:latin typeface="Optima"/>
              </a:rPr>
              <a:t>Abitur</a:t>
            </a:r>
            <a:r>
              <a:rPr lang="de-DE" altLang="de-DE" sz="1400">
                <a:solidFill>
                  <a:schemeClr val="bg1"/>
                </a:solidFill>
                <a:latin typeface="Optima"/>
              </a:rPr>
              <a:t/>
            </a:r>
            <a:br>
              <a:rPr lang="de-DE" altLang="de-DE" sz="1400">
                <a:solidFill>
                  <a:schemeClr val="bg1"/>
                </a:solidFill>
                <a:latin typeface="Optima"/>
              </a:rPr>
            </a:br>
            <a:r>
              <a:rPr lang="de-DE" altLang="de-DE" sz="1100">
                <a:solidFill>
                  <a:schemeClr val="bg1"/>
                </a:solidFill>
                <a:latin typeface="Optima"/>
              </a:rPr>
              <a:t>Allgemeine Hochschulreife</a:t>
            </a:r>
          </a:p>
          <a:p>
            <a:pPr marL="0" lvl="1" algn="ctr"/>
            <a:r>
              <a:rPr lang="de-DE" altLang="de-DE" sz="1100">
                <a:solidFill>
                  <a:schemeClr val="bg1"/>
                </a:solidFill>
                <a:latin typeface="Optima"/>
              </a:rPr>
              <a:t>Fachhochschulreife</a:t>
            </a:r>
          </a:p>
        </p:txBody>
      </p:sp>
      <p:pic>
        <p:nvPicPr>
          <p:cNvPr id="25613" name="Grafik 4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813800" y="862013"/>
            <a:ext cx="173196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Textfeld 50"/>
          <p:cNvSpPr txBox="1">
            <a:spLocks noChangeArrowheads="1"/>
          </p:cNvSpPr>
          <p:nvPr/>
        </p:nvSpPr>
        <p:spPr bwMode="auto">
          <a:xfrm>
            <a:off x="9166225" y="949325"/>
            <a:ext cx="900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altLang="de-DE" sz="1400">
                <a:solidFill>
                  <a:schemeClr val="bg1"/>
                </a:solidFill>
                <a:latin typeface="Optima"/>
              </a:rPr>
              <a:t>Abschluss</a:t>
            </a:r>
          </a:p>
        </p:txBody>
      </p:sp>
      <p:sp>
        <p:nvSpPr>
          <p:cNvPr id="25615" name="Legende: Linie 54"/>
          <p:cNvSpPr>
            <a:spLocks/>
          </p:cNvSpPr>
          <p:nvPr/>
        </p:nvSpPr>
        <p:spPr bwMode="auto">
          <a:xfrm>
            <a:off x="8813800" y="3679825"/>
            <a:ext cx="1792288" cy="1323975"/>
          </a:xfrm>
          <a:prstGeom prst="borderCallout1">
            <a:avLst>
              <a:gd name="adj1" fmla="val 18750"/>
              <a:gd name="adj2" fmla="val 14736"/>
              <a:gd name="adj3" fmla="val 9431"/>
              <a:gd name="adj4" fmla="val -12056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lvl="1" algn="ctr"/>
            <a:r>
              <a:rPr lang="de-DE" altLang="de-DE" sz="1400" b="1">
                <a:solidFill>
                  <a:schemeClr val="bg1"/>
                </a:solidFill>
                <a:latin typeface="Optima"/>
              </a:rPr>
              <a:t>Mittlerer </a:t>
            </a:r>
            <a:br>
              <a:rPr lang="de-DE" altLang="de-DE" sz="1400" b="1">
                <a:solidFill>
                  <a:schemeClr val="bg1"/>
                </a:solidFill>
                <a:latin typeface="Optima"/>
              </a:rPr>
            </a:br>
            <a:r>
              <a:rPr lang="de-DE" altLang="de-DE" sz="1400" b="1">
                <a:solidFill>
                  <a:schemeClr val="bg1"/>
                </a:solidFill>
                <a:latin typeface="Optima"/>
              </a:rPr>
              <a:t>Schulabschluss</a:t>
            </a:r>
            <a:r>
              <a:rPr lang="de-DE" altLang="de-DE" sz="1400">
                <a:solidFill>
                  <a:schemeClr val="bg1"/>
                </a:solidFill>
                <a:latin typeface="Optima"/>
              </a:rPr>
              <a:t/>
            </a:r>
            <a:br>
              <a:rPr lang="de-DE" altLang="de-DE" sz="1400">
                <a:solidFill>
                  <a:schemeClr val="bg1"/>
                </a:solidFill>
                <a:latin typeface="Optima"/>
              </a:rPr>
            </a:br>
            <a:r>
              <a:rPr lang="de-DE" altLang="de-DE" sz="1400">
                <a:solidFill>
                  <a:schemeClr val="bg1"/>
                </a:solidFill>
                <a:latin typeface="Optima"/>
              </a:rPr>
              <a:t/>
            </a:r>
            <a:br>
              <a:rPr lang="de-DE" altLang="de-DE" sz="1400">
                <a:solidFill>
                  <a:schemeClr val="bg1"/>
                </a:solidFill>
                <a:latin typeface="Optima"/>
              </a:rPr>
            </a:br>
            <a:r>
              <a:rPr lang="de-DE" altLang="de-DE" sz="1100">
                <a:solidFill>
                  <a:schemeClr val="bg1"/>
                </a:solidFill>
                <a:latin typeface="Optima"/>
              </a:rPr>
              <a:t>Berechtigung zum Besuch </a:t>
            </a:r>
            <a:br>
              <a:rPr lang="de-DE" altLang="de-DE" sz="1100">
                <a:solidFill>
                  <a:schemeClr val="bg1"/>
                </a:solidFill>
                <a:latin typeface="Optima"/>
              </a:rPr>
            </a:br>
            <a:r>
              <a:rPr lang="de-DE" altLang="de-DE" sz="1100">
                <a:solidFill>
                  <a:schemeClr val="bg1"/>
                </a:solidFill>
                <a:latin typeface="Optima"/>
              </a:rPr>
              <a:t>der gymnasialen Oberstufe</a:t>
            </a:r>
          </a:p>
        </p:txBody>
      </p:sp>
      <p:sp>
        <p:nvSpPr>
          <p:cNvPr id="25616" name="Foliennummernplatzhalter 5"/>
          <p:cNvSpPr txBox="1">
            <a:spLocks/>
          </p:cNvSpPr>
          <p:nvPr/>
        </p:nvSpPr>
        <p:spPr bwMode="auto">
          <a:xfrm>
            <a:off x="8534400" y="6518275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054DCF-EBD5-4660-8BBB-8F4C19BBA23C}" type="slidenum">
              <a:rPr kumimoji="1" lang="de-DE" altLang="de-DE" sz="1400">
                <a:solidFill>
                  <a:srgbClr val="336600"/>
                </a:solidFill>
                <a:latin typeface="Times New Roman" pitchFamily="18" charset="0"/>
              </a:rPr>
              <a:pPr algn="r"/>
              <a:t>12</a:t>
            </a:fld>
            <a:endParaRPr kumimoji="1" lang="de-DE" altLang="de-DE" sz="1400">
              <a:solidFill>
                <a:srgbClr val="336600"/>
              </a:solidFill>
              <a:latin typeface="Times New Roman" pitchFamily="18" charset="0"/>
            </a:endParaRPr>
          </a:p>
        </p:txBody>
      </p:sp>
      <p:sp>
        <p:nvSpPr>
          <p:cNvPr id="25617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Schullaufbahn Gymnasium</a:t>
            </a:r>
          </a:p>
        </p:txBody>
      </p:sp>
      <p:sp>
        <p:nvSpPr>
          <p:cNvPr id="25618" name="Textfeld 22"/>
          <p:cNvSpPr txBox="1">
            <a:spLocks noChangeArrowheads="1"/>
          </p:cNvSpPr>
          <p:nvPr/>
        </p:nvSpPr>
        <p:spPr bwMode="auto">
          <a:xfrm>
            <a:off x="10925175" y="634365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/>
          <p:cNvSpPr>
            <a:spLocks noGrp="1"/>
          </p:cNvSpPr>
          <p:nvPr>
            <p:ph idx="1"/>
          </p:nvPr>
        </p:nvSpPr>
        <p:spPr>
          <a:xfrm>
            <a:off x="838200" y="1019175"/>
            <a:ext cx="10515600" cy="5337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/>
              <a:t>Abschluss: FOR (mit Quali), </a:t>
            </a:r>
            <a:r>
              <a:rPr lang="de-DE" sz="2000"/>
              <a:t>HS 9, HS 10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543175" y="4946650"/>
            <a:ext cx="8629650" cy="12207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/>
          </a:p>
        </p:txBody>
      </p:sp>
      <p:sp>
        <p:nvSpPr>
          <p:cNvPr id="7" name="Abgerundetes Rechteck 6"/>
          <p:cNvSpPr/>
          <p:nvPr/>
        </p:nvSpPr>
        <p:spPr>
          <a:xfrm>
            <a:off x="947738" y="4946650"/>
            <a:ext cx="1495425" cy="12049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/>
          </a:p>
        </p:txBody>
      </p:sp>
      <p:sp>
        <p:nvSpPr>
          <p:cNvPr id="8" name="Abgerundetes Rechteck 7"/>
          <p:cNvSpPr/>
          <p:nvPr/>
        </p:nvSpPr>
        <p:spPr>
          <a:xfrm>
            <a:off x="947738" y="1671638"/>
            <a:ext cx="1495425" cy="29416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/>
          </a:p>
        </p:txBody>
      </p:sp>
      <p:sp>
        <p:nvSpPr>
          <p:cNvPr id="9" name="Abgerundetes Rechteck 8"/>
          <p:cNvSpPr/>
          <p:nvPr/>
        </p:nvSpPr>
        <p:spPr>
          <a:xfrm>
            <a:off x="2552700" y="1617663"/>
            <a:ext cx="3914775" cy="31591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/>
          </a:p>
        </p:txBody>
      </p:sp>
      <p:sp>
        <p:nvSpPr>
          <p:cNvPr id="10" name="Abgerundetes Rechteck 9"/>
          <p:cNvSpPr/>
          <p:nvPr/>
        </p:nvSpPr>
        <p:spPr>
          <a:xfrm>
            <a:off x="6608763" y="1593850"/>
            <a:ext cx="2892425" cy="32083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/>
          </a:p>
        </p:txBody>
      </p:sp>
      <p:sp>
        <p:nvSpPr>
          <p:cNvPr id="11" name="Abgerundetes Rechteck 10"/>
          <p:cNvSpPr/>
          <p:nvPr/>
        </p:nvSpPr>
        <p:spPr>
          <a:xfrm>
            <a:off x="9642475" y="1671638"/>
            <a:ext cx="1404938" cy="23352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/>
          </a:p>
        </p:txBody>
      </p:sp>
      <p:sp>
        <p:nvSpPr>
          <p:cNvPr id="27656" name="Textfeld 11"/>
          <p:cNvSpPr txBox="1">
            <a:spLocks noChangeArrowheads="1"/>
          </p:cNvSpPr>
          <p:nvPr/>
        </p:nvSpPr>
        <p:spPr bwMode="auto">
          <a:xfrm>
            <a:off x="1042988" y="5145088"/>
            <a:ext cx="1254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latin typeface="Calibri" pitchFamily="34" charset="0"/>
              </a:rPr>
              <a:t>Klasse 5+6</a:t>
            </a:r>
          </a:p>
        </p:txBody>
      </p:sp>
      <p:sp>
        <p:nvSpPr>
          <p:cNvPr id="27657" name="Textfeld 12"/>
          <p:cNvSpPr txBox="1">
            <a:spLocks noChangeArrowheads="1"/>
          </p:cNvSpPr>
          <p:nvPr/>
        </p:nvSpPr>
        <p:spPr bwMode="auto">
          <a:xfrm>
            <a:off x="1022350" y="2819400"/>
            <a:ext cx="1339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latin typeface="Calibri" pitchFamily="34" charset="0"/>
              </a:rPr>
              <a:t>Klassen</a:t>
            </a:r>
          </a:p>
          <a:p>
            <a:pPr algn="ctr"/>
            <a:r>
              <a:rPr lang="de-DE" sz="2400" b="1">
                <a:latin typeface="Calibri" pitchFamily="34" charset="0"/>
              </a:rPr>
              <a:t>7 bis 10</a:t>
            </a:r>
          </a:p>
        </p:txBody>
      </p:sp>
      <p:sp>
        <p:nvSpPr>
          <p:cNvPr id="27658" name="Textfeld 13"/>
          <p:cNvSpPr txBox="1">
            <a:spLocks noChangeArrowheads="1"/>
          </p:cNvSpPr>
          <p:nvPr/>
        </p:nvSpPr>
        <p:spPr bwMode="auto">
          <a:xfrm>
            <a:off x="2743200" y="5145088"/>
            <a:ext cx="8213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latin typeface="Calibri" pitchFamily="34" charset="0"/>
              </a:rPr>
              <a:t>Erprobungsstufe</a:t>
            </a:r>
          </a:p>
          <a:p>
            <a:pPr algn="ctr"/>
            <a:r>
              <a:rPr lang="de-DE" sz="2400">
                <a:latin typeface="Calibri" pitchFamily="34" charset="0"/>
              </a:rPr>
              <a:t>Unterricht im Klassenverband</a:t>
            </a:r>
          </a:p>
        </p:txBody>
      </p:sp>
      <p:sp>
        <p:nvSpPr>
          <p:cNvPr id="27659" name="Textfeld 14"/>
          <p:cNvSpPr txBox="1">
            <a:spLocks noChangeArrowheads="1"/>
          </p:cNvSpPr>
          <p:nvPr/>
        </p:nvSpPr>
        <p:spPr bwMode="auto">
          <a:xfrm>
            <a:off x="2951163" y="2136775"/>
            <a:ext cx="34512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Calibri" pitchFamily="34" charset="0"/>
            </a:endParaRPr>
          </a:p>
          <a:p>
            <a:r>
              <a:rPr lang="de-DE" sz="2400">
                <a:latin typeface="Calibri" pitchFamily="34" charset="0"/>
              </a:rPr>
              <a:t>Kernunterricht im Klassenverband</a:t>
            </a:r>
          </a:p>
          <a:p>
            <a:r>
              <a:rPr lang="de-DE" sz="2400">
                <a:latin typeface="Calibri" pitchFamily="34" charset="0"/>
              </a:rPr>
              <a:t>z.B. D, M, E, Ge, Ek,…</a:t>
            </a:r>
          </a:p>
        </p:txBody>
      </p:sp>
      <p:sp>
        <p:nvSpPr>
          <p:cNvPr id="27660" name="Textfeld 15"/>
          <p:cNvSpPr txBox="1">
            <a:spLocks noChangeArrowheads="1"/>
          </p:cNvSpPr>
          <p:nvPr/>
        </p:nvSpPr>
        <p:spPr bwMode="auto">
          <a:xfrm>
            <a:off x="6667500" y="1704975"/>
            <a:ext cx="283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14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Neigungsdifferenzierung</a:t>
            </a:r>
          </a:p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Wahl eines 4.  Hauptfaches</a:t>
            </a:r>
          </a:p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sprachlich (2.Fremdsprache für  Sek II), naturwissenschaftlich, sozialwissenschaftlich</a:t>
            </a:r>
          </a:p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Künstlerisch-musisch</a:t>
            </a:r>
          </a:p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gleichwertig für Übergang Sek II</a:t>
            </a:r>
          </a:p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Keine </a:t>
            </a:r>
            <a:r>
              <a:rPr lang="de-DE" sz="1600">
                <a:solidFill>
                  <a:srgbClr val="FF0000"/>
                </a:solidFill>
                <a:latin typeface="Calibri" pitchFamily="34" charset="0"/>
              </a:rPr>
              <a:t>Leistungsdifferenzierung</a:t>
            </a:r>
          </a:p>
        </p:txBody>
      </p:sp>
      <p:sp>
        <p:nvSpPr>
          <p:cNvPr id="27661" name="Textfeld 16"/>
          <p:cNvSpPr txBox="1">
            <a:spLocks noChangeArrowheads="1"/>
          </p:cNvSpPr>
          <p:nvPr/>
        </p:nvSpPr>
        <p:spPr bwMode="auto">
          <a:xfrm>
            <a:off x="9823450" y="2547938"/>
            <a:ext cx="11223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latin typeface="Calibri" pitchFamily="34" charset="0"/>
              </a:rPr>
              <a:t>Pflicht-AGs</a:t>
            </a:r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Weiterführende Schulen in Rheine </a:t>
            </a:r>
            <a:br>
              <a:rPr lang="de-DE" b="1" dirty="0"/>
            </a:br>
            <a:r>
              <a:rPr lang="de-DE" dirty="0"/>
              <a:t> Sekundarschule – Gesamtschule – Realschule - Gymnasium</a:t>
            </a:r>
          </a:p>
        </p:txBody>
      </p:sp>
      <p:sp>
        <p:nvSpPr>
          <p:cNvPr id="27663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Realschule</a:t>
            </a:r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8F0D912C-FD19-4968-AD74-DD9CCAB2C685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13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7665" name="Textfeld 17"/>
          <p:cNvSpPr txBox="1">
            <a:spLocks noChangeArrowheads="1"/>
          </p:cNvSpPr>
          <p:nvPr/>
        </p:nvSpPr>
        <p:spPr bwMode="auto">
          <a:xfrm>
            <a:off x="11420475" y="634523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uppieren 2"/>
          <p:cNvGrpSpPr>
            <a:grpSpLocks/>
          </p:cNvGrpSpPr>
          <p:nvPr/>
        </p:nvGrpSpPr>
        <p:grpSpPr bwMode="auto">
          <a:xfrm>
            <a:off x="-727075" y="1541463"/>
            <a:ext cx="7558088" cy="4178300"/>
            <a:chOff x="639106" y="1654700"/>
            <a:chExt cx="8070882" cy="4638882"/>
          </a:xfrm>
        </p:grpSpPr>
        <p:sp>
          <p:nvSpPr>
            <p:cNvPr id="5" name="Freihandform 4"/>
            <p:cNvSpPr/>
            <p:nvPr/>
          </p:nvSpPr>
          <p:spPr>
            <a:xfrm>
              <a:off x="639106" y="3292021"/>
              <a:ext cx="3019971" cy="3001561"/>
            </a:xfrm>
            <a:custGeom>
              <a:avLst/>
              <a:gdLst>
                <a:gd name="connsiteX0" fmla="*/ 0 w 3019971"/>
                <a:gd name="connsiteY0" fmla="*/ 0 h 3001561"/>
                <a:gd name="connsiteX1" fmla="*/ 3019971 w 3019971"/>
                <a:gd name="connsiteY1" fmla="*/ 0 h 3001561"/>
                <a:gd name="connsiteX2" fmla="*/ 3019971 w 3019971"/>
                <a:gd name="connsiteY2" fmla="*/ 3001561 h 3001561"/>
                <a:gd name="connsiteX3" fmla="*/ 0 w 3019971"/>
                <a:gd name="connsiteY3" fmla="*/ 3001561 h 3001561"/>
                <a:gd name="connsiteX4" fmla="*/ 0 w 3019971"/>
                <a:gd name="connsiteY4" fmla="*/ 0 h 300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9971" h="3001561">
                  <a:moveTo>
                    <a:pt x="0" y="0"/>
                  </a:moveTo>
                  <a:lnTo>
                    <a:pt x="3019971" y="0"/>
                  </a:lnTo>
                  <a:lnTo>
                    <a:pt x="3019971" y="3001561"/>
                  </a:lnTo>
                  <a:lnTo>
                    <a:pt x="0" y="300156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020" tIns="33020" rIns="33020" bIns="33020" spcCol="1270" anchor="b"/>
            <a:lstStyle/>
            <a:p>
              <a:pPr defTabSz="5778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de-DE" sz="1300" dirty="0"/>
                <a:t>  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3488750" y="1654700"/>
              <a:ext cx="1210378" cy="1210832"/>
            </a:xfrm>
            <a:prstGeom prst="ellipse">
              <a:avLst/>
            </a:prstGeom>
            <a:blipFill>
              <a:blip r:embed="rId2"/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5017827" y="1654700"/>
              <a:ext cx="3692161" cy="1210832"/>
            </a:xfrm>
            <a:custGeom>
              <a:avLst/>
              <a:gdLst>
                <a:gd name="connsiteX0" fmla="*/ 0 w 3692088"/>
                <a:gd name="connsiteY0" fmla="*/ 0 h 1210883"/>
                <a:gd name="connsiteX1" fmla="*/ 3692088 w 3692088"/>
                <a:gd name="connsiteY1" fmla="*/ 0 h 1210883"/>
                <a:gd name="connsiteX2" fmla="*/ 3692088 w 3692088"/>
                <a:gd name="connsiteY2" fmla="*/ 1210883 h 1210883"/>
                <a:gd name="connsiteX3" fmla="*/ 0 w 3692088"/>
                <a:gd name="connsiteY3" fmla="*/ 1210883 h 1210883"/>
                <a:gd name="connsiteX4" fmla="*/ 0 w 3692088"/>
                <a:gd name="connsiteY4" fmla="*/ 0 h 12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2088" h="1210883">
                  <a:moveTo>
                    <a:pt x="0" y="0"/>
                  </a:moveTo>
                  <a:lnTo>
                    <a:pt x="3692088" y="0"/>
                  </a:lnTo>
                  <a:lnTo>
                    <a:pt x="3692088" y="1210883"/>
                  </a:lnTo>
                  <a:lnTo>
                    <a:pt x="0" y="1210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5880" tIns="27940" rIns="55880" bIns="27940" spcCol="1270" anchor="ctr"/>
            <a:lstStyle/>
            <a:p>
              <a:pPr defTabSz="9779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de-DE" sz="2200" dirty="0">
                  <a:latin typeface="Optima" pitchFamily="2" charset="0"/>
                </a:rPr>
                <a:t>Zeugnisnoten</a:t>
              </a:r>
            </a:p>
          </p:txBody>
        </p:sp>
        <p:sp>
          <p:nvSpPr>
            <p:cNvPr id="8" name="Ellipse 7" descr="Häkchen"/>
            <p:cNvSpPr/>
            <p:nvPr/>
          </p:nvSpPr>
          <p:spPr>
            <a:xfrm>
              <a:off x="3488750" y="3084081"/>
              <a:ext cx="1210378" cy="1210833"/>
            </a:xfrm>
            <a:prstGeom prst="ellipse">
              <a:avLst/>
            </a:prstGeom>
            <a:blipFill>
              <a:blip r:embed="rId3"/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638119"/>
                <a:satOff val="14572"/>
                <a:lumOff val="755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5017827" y="3084081"/>
              <a:ext cx="3692161" cy="1210833"/>
            </a:xfrm>
            <a:custGeom>
              <a:avLst/>
              <a:gdLst>
                <a:gd name="connsiteX0" fmla="*/ 0 w 3692088"/>
                <a:gd name="connsiteY0" fmla="*/ 0 h 1210883"/>
                <a:gd name="connsiteX1" fmla="*/ 3692088 w 3692088"/>
                <a:gd name="connsiteY1" fmla="*/ 0 h 1210883"/>
                <a:gd name="connsiteX2" fmla="*/ 3692088 w 3692088"/>
                <a:gd name="connsiteY2" fmla="*/ 1210883 h 1210883"/>
                <a:gd name="connsiteX3" fmla="*/ 0 w 3692088"/>
                <a:gd name="connsiteY3" fmla="*/ 1210883 h 1210883"/>
                <a:gd name="connsiteX4" fmla="*/ 0 w 3692088"/>
                <a:gd name="connsiteY4" fmla="*/ 0 h 12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2088" h="1210883">
                  <a:moveTo>
                    <a:pt x="0" y="0"/>
                  </a:moveTo>
                  <a:lnTo>
                    <a:pt x="3692088" y="0"/>
                  </a:lnTo>
                  <a:lnTo>
                    <a:pt x="3692088" y="1210883"/>
                  </a:lnTo>
                  <a:lnTo>
                    <a:pt x="0" y="1210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5880" tIns="27940" rIns="55880" bIns="27940" spcCol="1270" anchor="ctr"/>
            <a:lstStyle/>
            <a:p>
              <a:pPr defTabSz="9779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de-DE" sz="2200" dirty="0">
                  <a:latin typeface="Optima" pitchFamily="2" charset="0"/>
                </a:rPr>
                <a:t>Grundschulgutachten und </a:t>
              </a:r>
              <a:br>
                <a:rPr lang="de-DE" sz="2200" dirty="0">
                  <a:latin typeface="Optima" pitchFamily="2" charset="0"/>
                </a:rPr>
              </a:br>
              <a:r>
                <a:rPr lang="de-DE" sz="2200" dirty="0">
                  <a:latin typeface="Optima" pitchFamily="2" charset="0"/>
                </a:rPr>
                <a:t>-empfehlung</a:t>
              </a:r>
            </a:p>
          </p:txBody>
        </p:sp>
        <p:sp>
          <p:nvSpPr>
            <p:cNvPr id="13" name="Ellipse 12" descr="Kopf mit Zahnrädern"/>
            <p:cNvSpPr/>
            <p:nvPr/>
          </p:nvSpPr>
          <p:spPr>
            <a:xfrm>
              <a:off x="3488750" y="4774313"/>
              <a:ext cx="1210378" cy="1212595"/>
            </a:xfrm>
            <a:prstGeom prst="ellipse">
              <a:avLst/>
            </a:prstGeom>
            <a:blipFill>
              <a:blip r:embed="rId4" cstate="print"/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tint val="50000"/>
                <a:hueOff val="1914358"/>
                <a:satOff val="43715"/>
                <a:lumOff val="22669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5017827" y="4774313"/>
              <a:ext cx="3692161" cy="1212595"/>
            </a:xfrm>
            <a:custGeom>
              <a:avLst/>
              <a:gdLst>
                <a:gd name="connsiteX0" fmla="*/ 0 w 3692088"/>
                <a:gd name="connsiteY0" fmla="*/ 0 h 1210883"/>
                <a:gd name="connsiteX1" fmla="*/ 3692088 w 3692088"/>
                <a:gd name="connsiteY1" fmla="*/ 0 h 1210883"/>
                <a:gd name="connsiteX2" fmla="*/ 3692088 w 3692088"/>
                <a:gd name="connsiteY2" fmla="*/ 1210883 h 1210883"/>
                <a:gd name="connsiteX3" fmla="*/ 0 w 3692088"/>
                <a:gd name="connsiteY3" fmla="*/ 1210883 h 1210883"/>
                <a:gd name="connsiteX4" fmla="*/ 0 w 3692088"/>
                <a:gd name="connsiteY4" fmla="*/ 0 h 12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2088" h="1210883">
                  <a:moveTo>
                    <a:pt x="0" y="0"/>
                  </a:moveTo>
                  <a:lnTo>
                    <a:pt x="3692088" y="0"/>
                  </a:lnTo>
                  <a:lnTo>
                    <a:pt x="3692088" y="1210883"/>
                  </a:lnTo>
                  <a:lnTo>
                    <a:pt x="0" y="1210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5880" tIns="27940" rIns="55880" bIns="27940"/>
            <a:lstStyle>
              <a:lvl1pPr defTabSz="977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71450" indent="-171450" defTabSz="977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977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77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77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de-DE" altLang="de-DE" sz="2200" dirty="0">
                  <a:solidFill>
                    <a:srgbClr val="000000"/>
                  </a:solidFill>
                  <a:latin typeface="Optima"/>
                </a:rPr>
                <a:t>Lernverhalten</a:t>
              </a:r>
            </a:p>
            <a:p>
              <a:pPr lvl="1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de-DE" altLang="de-DE" sz="1700" dirty="0">
                  <a:solidFill>
                    <a:srgbClr val="000000"/>
                  </a:solidFill>
                  <a:latin typeface="Optima"/>
                  <a:cs typeface="Open Sans" pitchFamily="34" charset="0"/>
                </a:rPr>
                <a:t>Motivation</a:t>
              </a:r>
              <a:endParaRPr lang="de-DE" altLang="de-DE" sz="1700" dirty="0">
                <a:solidFill>
                  <a:srgbClr val="000000"/>
                </a:solidFill>
                <a:latin typeface="Optima"/>
              </a:endParaRPr>
            </a:p>
            <a:p>
              <a:pPr lvl="1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de-DE" altLang="de-DE" sz="1700" dirty="0">
                  <a:solidFill>
                    <a:srgbClr val="000000"/>
                  </a:solidFill>
                  <a:latin typeface="Optima"/>
                  <a:cs typeface="Open Sans" pitchFamily="34" charset="0"/>
                </a:rPr>
                <a:t>Selbstständigkeit / Arbeitsverhalten</a:t>
              </a:r>
            </a:p>
            <a:p>
              <a:pPr lvl="1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"/>
                <a:defRPr/>
              </a:pPr>
              <a:r>
                <a:rPr lang="de-DE" altLang="de-DE" sz="1700" dirty="0">
                  <a:solidFill>
                    <a:srgbClr val="000000"/>
                  </a:solidFill>
                  <a:latin typeface="Optima"/>
                  <a:cs typeface="Open Sans" pitchFamily="34" charset="0"/>
                </a:rPr>
                <a:t>Konzentrationsfähigkeit</a:t>
              </a:r>
            </a:p>
          </p:txBody>
        </p:sp>
      </p:grp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</p:spPr>
        <p:txBody>
          <a:bodyPr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3600" dirty="0">
                <a:solidFill>
                  <a:schemeClr val="bg1"/>
                </a:solidFill>
              </a:rPr>
              <a:t>Eignungsvoraussetzungen an Gymnasium und Realschule</a:t>
            </a:r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3D460719-D46F-4032-BFE2-6CF894E21374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14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8677" name="Textfeld 15"/>
          <p:cNvSpPr txBox="1">
            <a:spLocks noChangeArrowheads="1"/>
          </p:cNvSpPr>
          <p:nvPr/>
        </p:nvSpPr>
        <p:spPr bwMode="auto">
          <a:xfrm>
            <a:off x="9820275" y="6262688"/>
            <a:ext cx="1109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RS/Gym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29698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Lernen im integrierten System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BD93EC56-1297-422A-AF7E-7369389746AF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15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9700" name="Textfeld 8"/>
          <p:cNvSpPr txBox="1">
            <a:spLocks noChangeArrowheads="1"/>
          </p:cNvSpPr>
          <p:nvPr/>
        </p:nvSpPr>
        <p:spPr bwMode="auto">
          <a:xfrm>
            <a:off x="684213" y="1155700"/>
            <a:ext cx="10245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>
                <a:latin typeface="Calibri" pitchFamily="34" charset="0"/>
              </a:rPr>
              <a:t>Die Gesamt- und Sekundarschulen ermöglichen Bildungsgänge ohne Zuordnung zu unterschiedlichen Schulformen!</a:t>
            </a:r>
          </a:p>
        </p:txBody>
      </p:sp>
      <p:sp>
        <p:nvSpPr>
          <p:cNvPr id="29701" name="Textfeld 7"/>
          <p:cNvSpPr txBox="1">
            <a:spLocks noChangeArrowheads="1"/>
          </p:cNvSpPr>
          <p:nvPr/>
        </p:nvSpPr>
        <p:spPr bwMode="auto">
          <a:xfrm>
            <a:off x="1319213" y="2114550"/>
            <a:ext cx="866298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>
                <a:latin typeface="Calibri" pitchFamily="34" charset="0"/>
              </a:rPr>
              <a:t>Offene Schullaufbahn bis Klasse 10 </a:t>
            </a:r>
            <a:r>
              <a:rPr lang="de-DE">
                <a:latin typeface="Calibri" pitchFamily="34" charset="0"/>
                <a:sym typeface="Wingdings" pitchFamily="2" charset="2"/>
              </a:rPr>
              <a:t> </a:t>
            </a:r>
            <a:r>
              <a:rPr lang="de-DE">
                <a:latin typeface="Calibri" pitchFamily="34" charset="0"/>
              </a:rPr>
              <a:t>Keine Festlegung auf Abschlüsse in Klasse 5</a:t>
            </a:r>
          </a:p>
          <a:p>
            <a:pPr marL="285750" indent="-285750">
              <a:buFont typeface="Arial" charset="0"/>
              <a:buChar char="•"/>
            </a:pPr>
            <a:r>
              <a:rPr lang="de-DE">
                <a:latin typeface="Calibri" pitchFamily="34" charset="0"/>
              </a:rPr>
              <a:t>Leistungsheterogene Klassen </a:t>
            </a:r>
            <a:r>
              <a:rPr lang="de-DE">
                <a:latin typeface="Calibri" pitchFamily="34" charset="0"/>
                <a:sym typeface="Wingdings" pitchFamily="2" charset="2"/>
              </a:rPr>
              <a:t> Unabhängig von der Grundschulempfehlung</a:t>
            </a:r>
          </a:p>
          <a:p>
            <a:pPr marL="285750" indent="-285750">
              <a:buFont typeface="Arial" charset="0"/>
              <a:buChar char="•"/>
            </a:pPr>
            <a:r>
              <a:rPr lang="de-DE">
                <a:latin typeface="Calibri" pitchFamily="34" charset="0"/>
                <a:sym typeface="Wingdings" pitchFamily="2" charset="2"/>
              </a:rPr>
              <a:t>Längeres gemeinsames Lernen</a:t>
            </a:r>
          </a:p>
          <a:p>
            <a:pPr marL="285750" indent="-285750">
              <a:buFont typeface="Arial" charset="0"/>
              <a:buChar char="•"/>
            </a:pPr>
            <a:r>
              <a:rPr lang="de-DE">
                <a:latin typeface="Calibri" pitchFamily="34" charset="0"/>
                <a:sym typeface="Wingdings" pitchFamily="2" charset="2"/>
              </a:rPr>
              <a:t>Kein Sitzenbleiben bis Klasse 9</a:t>
            </a:r>
          </a:p>
          <a:p>
            <a:pPr marL="285750" indent="-285750">
              <a:buFont typeface="Arial" charset="0"/>
              <a:buChar char="•"/>
            </a:pPr>
            <a:r>
              <a:rPr lang="de-DE">
                <a:latin typeface="Calibri" pitchFamily="34" charset="0"/>
                <a:sym typeface="Wingdings" pitchFamily="2" charset="2"/>
              </a:rPr>
              <a:t>Individuelle Förderung und Forderung für den bestmöglichen Abschluss</a:t>
            </a:r>
            <a:endParaRPr lang="de-DE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de-DE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de-DE">
              <a:latin typeface="Calibri" pitchFamily="34" charset="0"/>
            </a:endParaRPr>
          </a:p>
        </p:txBody>
      </p:sp>
      <p:sp>
        <p:nvSpPr>
          <p:cNvPr id="29702" name="Textfeld 11"/>
          <p:cNvSpPr txBox="1">
            <a:spLocks noChangeArrowheads="1"/>
          </p:cNvSpPr>
          <p:nvPr/>
        </p:nvSpPr>
        <p:spPr bwMode="auto">
          <a:xfrm>
            <a:off x="2706688" y="4395788"/>
            <a:ext cx="677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latin typeface="Calibri" pitchFamily="34" charset="0"/>
              </a:rPr>
              <a:t>Wie erreicht dann jeder den für ihn bestmöglichen Abschluss?</a:t>
            </a:r>
          </a:p>
        </p:txBody>
      </p:sp>
      <p:sp>
        <p:nvSpPr>
          <p:cNvPr id="29703" name="Textfeld 12"/>
          <p:cNvSpPr txBox="1">
            <a:spLocks noChangeArrowheads="1"/>
          </p:cNvSpPr>
          <p:nvPr/>
        </p:nvSpPr>
        <p:spPr bwMode="auto">
          <a:xfrm>
            <a:off x="3236913" y="5022850"/>
            <a:ext cx="5718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Durch individuelle Leistungs- und Neigungsdifferenzierung!</a:t>
            </a:r>
          </a:p>
        </p:txBody>
      </p:sp>
      <p:sp>
        <p:nvSpPr>
          <p:cNvPr id="29704" name="Textfeld 13"/>
          <p:cNvSpPr txBox="1">
            <a:spLocks noChangeArrowheads="1"/>
          </p:cNvSpPr>
          <p:nvPr/>
        </p:nvSpPr>
        <p:spPr bwMode="auto">
          <a:xfrm>
            <a:off x="9705975" y="6373813"/>
            <a:ext cx="96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GS/Sek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9638" y="1041400"/>
            <a:ext cx="10444162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>
                <a:latin typeface="+mj-lt"/>
                <a:cs typeface="+mn-cs"/>
              </a:rPr>
              <a:t>Leistungsdifferenzierung</a:t>
            </a:r>
            <a:r>
              <a:rPr lang="de-DE" sz="2400" b="1" dirty="0">
                <a:latin typeface="+mj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2000" dirty="0">
                <a:latin typeface="+mn-lt"/>
                <a:cs typeface="+mn-cs"/>
              </a:rPr>
              <a:t>Differenzierte Fächer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de-DE" sz="2000" dirty="0">
                <a:latin typeface="+mn-lt"/>
                <a:cs typeface="+mn-cs"/>
              </a:rPr>
              <a:t>Mathe und Englisch ab Klasse 7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de-DE" sz="2000" dirty="0">
                <a:latin typeface="+mn-lt"/>
                <a:cs typeface="+mn-cs"/>
              </a:rPr>
              <a:t>Deutsch ab Klasse 8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de-DE" sz="2000" dirty="0">
                <a:latin typeface="+mn-lt"/>
                <a:cs typeface="+mn-cs"/>
              </a:rPr>
              <a:t>Chemie bzw. Physik ab Klasse 9</a:t>
            </a:r>
          </a:p>
          <a:p>
            <a:pPr marL="1657350" lvl="3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de-DE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2000" dirty="0">
                <a:latin typeface="+mn-lt"/>
                <a:cs typeface="+mn-cs"/>
              </a:rPr>
              <a:t>Einteilung in G- und E-Kurse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de-DE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2000" dirty="0">
                <a:latin typeface="+mn-lt"/>
                <a:cs typeface="+mn-cs"/>
              </a:rPr>
              <a:t>Durchlässig bis zur Klasse 10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de-DE" sz="200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2000" dirty="0">
                <a:latin typeface="+mn-lt"/>
                <a:cs typeface="+mn-cs"/>
              </a:rPr>
              <a:t>Der jeweilige Abschluss ist abhängig: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de-DE" sz="2000" dirty="0">
                <a:latin typeface="+mn-lt"/>
                <a:cs typeface="+mn-cs"/>
              </a:rPr>
              <a:t>von der Anzahl der E-Kurse in Klasse 9 bzw. 10</a:t>
            </a: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de-DE" sz="2000" dirty="0">
                <a:latin typeface="+mn-lt"/>
                <a:cs typeface="+mn-cs"/>
              </a:rPr>
              <a:t>von den Noten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+mn-lt"/>
                <a:cs typeface="+mn-cs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2000" dirty="0">
                <a:latin typeface="+mn-lt"/>
                <a:cs typeface="+mn-cs"/>
              </a:rPr>
              <a:t>Optimierung der Schullaufbahn durch regelmäßige und intensive Beratung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>
              <a:latin typeface="+mn-lt"/>
              <a:cs typeface="+mn-cs"/>
            </a:endParaRPr>
          </a:p>
          <a:p>
            <a:pPr marL="1714500" lvl="3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endParaRPr lang="de-DE" sz="2000" dirty="0">
              <a:latin typeface="+mn-lt"/>
              <a:cs typeface="+mn-cs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30723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Lernen im integrierten System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CF65E75D-5F2B-4CA0-A6CB-7B58DCD21525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16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30725" name="Textfeld 6"/>
          <p:cNvSpPr txBox="1">
            <a:spLocks noChangeArrowheads="1"/>
          </p:cNvSpPr>
          <p:nvPr/>
        </p:nvSpPr>
        <p:spPr bwMode="auto">
          <a:xfrm>
            <a:off x="9705975" y="6373813"/>
            <a:ext cx="96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GS/Sek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328613" y="1517650"/>
            <a:ext cx="3754437" cy="6873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b="1" dirty="0"/>
              <a:t>Neigungs-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b="1" dirty="0" err="1"/>
              <a:t>differenzierung</a:t>
            </a:r>
            <a:endParaRPr lang="de-DE" b="1" dirty="0"/>
          </a:p>
        </p:txBody>
      </p:sp>
      <p:sp>
        <p:nvSpPr>
          <p:cNvPr id="31746" name="Textplatzhalter 5"/>
          <p:cNvSpPr txBox="1">
            <a:spLocks/>
          </p:cNvSpPr>
          <p:nvPr/>
        </p:nvSpPr>
        <p:spPr bwMode="auto">
          <a:xfrm>
            <a:off x="4348163" y="1511300"/>
            <a:ext cx="32480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2400" b="1" dirty="0">
                <a:latin typeface="Calibri" pitchFamily="34" charset="0"/>
              </a:rPr>
              <a:t>Zweite Fremdsprache</a:t>
            </a:r>
          </a:p>
          <a:p>
            <a:r>
              <a:rPr lang="de-DE" sz="2000" dirty="0">
                <a:latin typeface="Calibri" pitchFamily="34" charset="0"/>
              </a:rPr>
              <a:t>Niederländisch </a:t>
            </a:r>
          </a:p>
          <a:p>
            <a:r>
              <a:rPr lang="de-DE" sz="2000" dirty="0" smtClean="0">
                <a:latin typeface="Calibri" pitchFamily="34" charset="0"/>
              </a:rPr>
              <a:t>Französisch</a:t>
            </a:r>
          </a:p>
          <a:p>
            <a:r>
              <a:rPr lang="de-DE" sz="2000" dirty="0" smtClean="0">
                <a:latin typeface="Calibri" pitchFamily="34" charset="0"/>
              </a:rPr>
              <a:t>Spanisch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31747" name="Textplatzhalter 5"/>
          <p:cNvSpPr txBox="1">
            <a:spLocks/>
          </p:cNvSpPr>
          <p:nvPr/>
        </p:nvSpPr>
        <p:spPr bwMode="auto">
          <a:xfrm>
            <a:off x="8562975" y="1836738"/>
            <a:ext cx="3275013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2400" b="1">
                <a:latin typeface="Calibri" pitchFamily="34" charset="0"/>
              </a:rPr>
              <a:t>Naturwissenschaften</a:t>
            </a:r>
            <a:endParaRPr lang="de-DE" sz="2000">
              <a:latin typeface="Calibri" pitchFamily="34" charset="0"/>
            </a:endParaRPr>
          </a:p>
          <a:p>
            <a:r>
              <a:rPr lang="de-DE" sz="2000">
                <a:latin typeface="Calibri" pitchFamily="34" charset="0"/>
              </a:rPr>
              <a:t>Biologie</a:t>
            </a:r>
          </a:p>
          <a:p>
            <a:r>
              <a:rPr lang="de-DE" sz="2000">
                <a:latin typeface="Calibri" pitchFamily="34" charset="0"/>
              </a:rPr>
              <a:t>Chemie</a:t>
            </a:r>
          </a:p>
          <a:p>
            <a:r>
              <a:rPr lang="de-DE" sz="2000">
                <a:latin typeface="Calibri" pitchFamily="34" charset="0"/>
              </a:rPr>
              <a:t>Physik</a:t>
            </a:r>
          </a:p>
        </p:txBody>
      </p:sp>
      <p:sp>
        <p:nvSpPr>
          <p:cNvPr id="31748" name="Textplatzhalter 5"/>
          <p:cNvSpPr txBox="1">
            <a:spLocks/>
          </p:cNvSpPr>
          <p:nvPr/>
        </p:nvSpPr>
        <p:spPr bwMode="auto">
          <a:xfrm>
            <a:off x="4321175" y="5238750"/>
            <a:ext cx="327501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2400" b="1">
                <a:latin typeface="Calibri" pitchFamily="34" charset="0"/>
              </a:rPr>
              <a:t>Informatik</a:t>
            </a:r>
          </a:p>
          <a:p>
            <a:endParaRPr lang="de-DE" sz="2000">
              <a:latin typeface="Calibri" pitchFamily="34" charset="0"/>
            </a:endParaRPr>
          </a:p>
        </p:txBody>
      </p:sp>
      <p:sp>
        <p:nvSpPr>
          <p:cNvPr id="31749" name="Textplatzhalter 5"/>
          <p:cNvSpPr txBox="1">
            <a:spLocks/>
          </p:cNvSpPr>
          <p:nvPr/>
        </p:nvSpPr>
        <p:spPr bwMode="auto">
          <a:xfrm>
            <a:off x="8562975" y="3995738"/>
            <a:ext cx="3486150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2400" b="1">
                <a:latin typeface="Calibri" pitchFamily="34" charset="0"/>
              </a:rPr>
              <a:t>Darstellen &amp; Gestalten</a:t>
            </a:r>
            <a:endParaRPr lang="de-DE" sz="2000">
              <a:latin typeface="Calibri" pitchFamily="34" charset="0"/>
            </a:endParaRPr>
          </a:p>
          <a:p>
            <a:r>
              <a:rPr lang="de-DE" sz="2000">
                <a:latin typeface="Calibri" pitchFamily="34" charset="0"/>
              </a:rPr>
              <a:t>Musik </a:t>
            </a:r>
          </a:p>
          <a:p>
            <a:r>
              <a:rPr lang="de-DE" sz="2000">
                <a:latin typeface="Calibri" pitchFamily="34" charset="0"/>
              </a:rPr>
              <a:t>Kunst </a:t>
            </a:r>
          </a:p>
          <a:p>
            <a:r>
              <a:rPr lang="de-DE" sz="2000">
                <a:latin typeface="Calibri" pitchFamily="34" charset="0"/>
              </a:rPr>
              <a:t>Theater </a:t>
            </a:r>
          </a:p>
          <a:p>
            <a:r>
              <a:rPr lang="de-DE" sz="2000">
                <a:latin typeface="Calibri" pitchFamily="34" charset="0"/>
              </a:rPr>
              <a:t>Deutsch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4073525" y="1511300"/>
            <a:ext cx="0" cy="4656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1" name="Textplatzhalter 5"/>
          <p:cNvSpPr txBox="1">
            <a:spLocks/>
          </p:cNvSpPr>
          <p:nvPr/>
        </p:nvSpPr>
        <p:spPr bwMode="auto">
          <a:xfrm>
            <a:off x="355600" y="2692400"/>
            <a:ext cx="3398838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de-DE" sz="2000">
                <a:latin typeface="Calibri" pitchFamily="34" charset="0"/>
              </a:rPr>
              <a:t>durch das 4. Hauptfach 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de-DE" sz="2000">
                <a:latin typeface="Calibri" pitchFamily="34" charset="0"/>
              </a:rPr>
              <a:t>ab Klasse 7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de-DE" sz="2000">
                <a:latin typeface="Calibri" pitchFamily="34" charset="0"/>
              </a:rPr>
              <a:t>gleichwertig mit Englisch, Mathe und Deutsch  </a:t>
            </a:r>
          </a:p>
        </p:txBody>
      </p:sp>
      <p:sp>
        <p:nvSpPr>
          <p:cNvPr id="31752" name="Textplatzhalter 5"/>
          <p:cNvSpPr txBox="1">
            <a:spLocks/>
          </p:cNvSpPr>
          <p:nvPr/>
        </p:nvSpPr>
        <p:spPr bwMode="auto">
          <a:xfrm>
            <a:off x="4321175" y="3184525"/>
            <a:ext cx="3275013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2400" b="1">
                <a:latin typeface="Calibri" pitchFamily="34" charset="0"/>
              </a:rPr>
              <a:t>Arbeitslehre</a:t>
            </a:r>
            <a:endParaRPr lang="de-DE" sz="2000">
              <a:latin typeface="Calibri" pitchFamily="34" charset="0"/>
            </a:endParaRPr>
          </a:p>
          <a:p>
            <a:r>
              <a:rPr lang="de-DE" sz="2000">
                <a:latin typeface="Calibri" pitchFamily="34" charset="0"/>
              </a:rPr>
              <a:t>Technik</a:t>
            </a:r>
          </a:p>
          <a:p>
            <a:r>
              <a:rPr lang="de-DE" sz="2000">
                <a:latin typeface="Calibri" pitchFamily="34" charset="0"/>
              </a:rPr>
              <a:t>Hauswirtschaft</a:t>
            </a:r>
          </a:p>
          <a:p>
            <a:r>
              <a:rPr lang="de-DE" sz="2000">
                <a:latin typeface="Calibri" pitchFamily="34" charset="0"/>
              </a:rPr>
              <a:t>Wirtschaft</a:t>
            </a:r>
          </a:p>
        </p:txBody>
      </p:sp>
      <p:sp>
        <p:nvSpPr>
          <p:cNvPr id="31753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Lernen im integrierten System</a:t>
            </a:r>
          </a:p>
        </p:txBody>
      </p:sp>
      <p:sp>
        <p:nvSpPr>
          <p:cNvPr id="31754" name="Textfeld 11"/>
          <p:cNvSpPr txBox="1">
            <a:spLocks noChangeArrowheads="1"/>
          </p:cNvSpPr>
          <p:nvPr/>
        </p:nvSpPr>
        <p:spPr bwMode="auto">
          <a:xfrm>
            <a:off x="9705975" y="6373813"/>
            <a:ext cx="96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GS/Sek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838200" y="1271588"/>
          <a:ext cx="10515607" cy="489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3529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Klasse 11 - 13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Gymnasiale Oberstufe:</a:t>
                      </a:r>
                      <a:r>
                        <a:rPr lang="de-D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Gesamtschule,</a:t>
                      </a:r>
                      <a:r>
                        <a:rPr lang="de-DE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Gymnasium, </a:t>
                      </a:r>
                      <a:r>
                        <a:rPr lang="de-DE" b="0" baseline="0" dirty="0">
                          <a:solidFill>
                            <a:schemeClr val="tx1"/>
                          </a:solidFill>
                        </a:rPr>
                        <a:t>Berufskolleg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887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Abschlüsse</a:t>
                      </a:r>
                    </a:p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Klasse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HS</a:t>
                      </a:r>
                      <a:r>
                        <a:rPr lang="de-DE" b="1" baseline="0" dirty="0">
                          <a:solidFill>
                            <a:schemeClr val="tx1"/>
                          </a:solidFill>
                        </a:rPr>
                        <a:t> 9 / HS 10 / FOR / FOR mit Qualifikation </a:t>
                      </a:r>
                      <a:r>
                        <a:rPr lang="de-DE" baseline="0" dirty="0">
                          <a:solidFill>
                            <a:schemeClr val="tx1"/>
                          </a:solidFill>
                        </a:rPr>
                        <a:t>für die gymnasiale Oberstufe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529">
                <a:tc>
                  <a:txBody>
                    <a:bodyPr/>
                    <a:lstStyle/>
                    <a:p>
                      <a:r>
                        <a:rPr lang="de-DE" b="1" dirty="0"/>
                        <a:t>Klasse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de-DE" sz="1800" b="1" dirty="0"/>
                        <a:t>Wahlpflicht</a:t>
                      </a:r>
                      <a:r>
                        <a:rPr lang="de-DE" sz="1800" b="1" baseline="0" dirty="0"/>
                        <a:t> als 4. Hauptfach:</a:t>
                      </a:r>
                    </a:p>
                    <a:p>
                      <a:r>
                        <a:rPr lang="de-DE" sz="1600" baseline="0" dirty="0"/>
                        <a:t>2. Fremdsprache </a:t>
                      </a:r>
                    </a:p>
                    <a:p>
                      <a:r>
                        <a:rPr lang="de-DE" sz="1600" baseline="0" dirty="0"/>
                        <a:t>oder</a:t>
                      </a:r>
                    </a:p>
                    <a:p>
                      <a:r>
                        <a:rPr lang="de-DE" sz="1600" baseline="0" dirty="0"/>
                        <a:t>Naturwissenschaft</a:t>
                      </a:r>
                    </a:p>
                    <a:p>
                      <a:r>
                        <a:rPr lang="de-DE" sz="1600" baseline="0" dirty="0"/>
                        <a:t>oder</a:t>
                      </a:r>
                    </a:p>
                    <a:p>
                      <a:r>
                        <a:rPr lang="de-DE" sz="1600" baseline="0" dirty="0"/>
                        <a:t>Arbeitslehre</a:t>
                      </a:r>
                    </a:p>
                    <a:p>
                      <a:r>
                        <a:rPr lang="de-DE" sz="1600" dirty="0"/>
                        <a:t>oder </a:t>
                      </a:r>
                    </a:p>
                    <a:p>
                      <a:r>
                        <a:rPr lang="de-DE" sz="1600" dirty="0"/>
                        <a:t>Darstellen und Gestalten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de-DE" sz="1800" b="1" dirty="0"/>
                        <a:t>Leistungs-</a:t>
                      </a:r>
                      <a:r>
                        <a:rPr lang="de-DE" sz="1800" b="1" dirty="0" err="1"/>
                        <a:t>differen</a:t>
                      </a:r>
                      <a:r>
                        <a:rPr lang="de-DE" sz="1800" b="1" dirty="0"/>
                        <a:t>-</a:t>
                      </a:r>
                      <a:r>
                        <a:rPr lang="de-DE" sz="1800" b="1" dirty="0" err="1"/>
                        <a:t>zierung</a:t>
                      </a:r>
                      <a:r>
                        <a:rPr lang="de-DE" sz="1800" dirty="0"/>
                        <a:t> </a:t>
                      </a:r>
                    </a:p>
                    <a:p>
                      <a:r>
                        <a:rPr lang="de-DE" sz="1600" dirty="0"/>
                        <a:t>in</a:t>
                      </a:r>
                    </a:p>
                    <a:p>
                      <a:r>
                        <a:rPr lang="de-DE" sz="1600" dirty="0"/>
                        <a:t>Mathe</a:t>
                      </a:r>
                    </a:p>
                    <a:p>
                      <a:r>
                        <a:rPr lang="de-DE" sz="1600" dirty="0"/>
                        <a:t>und </a:t>
                      </a:r>
                    </a:p>
                    <a:p>
                      <a:r>
                        <a:rPr lang="de-DE" sz="1600" dirty="0"/>
                        <a:t>Englisch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de-DE" sz="1800" b="1" dirty="0"/>
                        <a:t>Leistungs-</a:t>
                      </a:r>
                      <a:r>
                        <a:rPr lang="de-DE" sz="1800" b="1" dirty="0" err="1"/>
                        <a:t>differen</a:t>
                      </a:r>
                      <a:r>
                        <a:rPr lang="de-DE" sz="1800" b="1" dirty="0"/>
                        <a:t>-</a:t>
                      </a:r>
                      <a:r>
                        <a:rPr lang="de-DE" sz="1800" b="1" dirty="0" err="1"/>
                        <a:t>zierung</a:t>
                      </a:r>
                      <a:r>
                        <a:rPr lang="de-DE" sz="1800" dirty="0"/>
                        <a:t> </a:t>
                      </a:r>
                    </a:p>
                    <a:p>
                      <a:r>
                        <a:rPr lang="de-DE" sz="1600" dirty="0"/>
                        <a:t>in</a:t>
                      </a:r>
                      <a:r>
                        <a:rPr lang="de-DE" sz="1600" baseline="0" dirty="0"/>
                        <a:t> </a:t>
                      </a:r>
                    </a:p>
                    <a:p>
                      <a:r>
                        <a:rPr lang="de-DE" sz="1600" baseline="0" dirty="0"/>
                        <a:t>Deutsch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800" b="1" dirty="0"/>
                        <a:t>Leistungs-</a:t>
                      </a:r>
                      <a:r>
                        <a:rPr lang="de-DE" sz="1800" b="1" dirty="0" err="1"/>
                        <a:t>differen</a:t>
                      </a:r>
                      <a:r>
                        <a:rPr lang="de-DE" sz="1800" b="1" dirty="0"/>
                        <a:t>-</a:t>
                      </a:r>
                      <a:r>
                        <a:rPr lang="de-DE" sz="1800" b="1" dirty="0" err="1"/>
                        <a:t>zierung</a:t>
                      </a:r>
                      <a:r>
                        <a:rPr lang="de-DE" sz="1800" dirty="0"/>
                        <a:t> </a:t>
                      </a:r>
                    </a:p>
                    <a:p>
                      <a:r>
                        <a:rPr lang="de-DE" sz="1600" dirty="0"/>
                        <a:t>in</a:t>
                      </a:r>
                      <a:r>
                        <a:rPr lang="de-DE" sz="1600" baseline="0" dirty="0"/>
                        <a:t> </a:t>
                      </a:r>
                    </a:p>
                    <a:p>
                      <a:r>
                        <a:rPr lang="de-DE" sz="1600" baseline="0" dirty="0"/>
                        <a:t>Chemie bzw. Physik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800" b="1" dirty="0"/>
                        <a:t>Ergänzungs-stunden:</a:t>
                      </a:r>
                    </a:p>
                    <a:p>
                      <a:r>
                        <a:rPr lang="de-DE" sz="1600" dirty="0"/>
                        <a:t>z.B. 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dirty="0"/>
                        <a:t>2. oder 3. Fremdsprache</a:t>
                      </a:r>
                      <a:r>
                        <a:rPr lang="de-DE" sz="1600" baseline="0" dirty="0"/>
                        <a:t> 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7610">
                <a:tc>
                  <a:txBody>
                    <a:bodyPr/>
                    <a:lstStyle/>
                    <a:p>
                      <a:r>
                        <a:rPr lang="de-DE" b="1" dirty="0"/>
                        <a:t>Klasse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529">
                <a:tc>
                  <a:txBody>
                    <a:bodyPr/>
                    <a:lstStyle/>
                    <a:p>
                      <a:r>
                        <a:rPr lang="de-DE" b="1" dirty="0"/>
                        <a:t>Klasse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29">
                <a:tc>
                  <a:txBody>
                    <a:bodyPr/>
                    <a:lstStyle/>
                    <a:p>
                      <a:r>
                        <a:rPr lang="de-DE" b="1" dirty="0"/>
                        <a:t>Klasse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de-DE" dirty="0"/>
                        <a:t>Gemeinsamer Unterricht</a:t>
                      </a:r>
                      <a:r>
                        <a:rPr lang="de-DE" baseline="0" dirty="0"/>
                        <a:t> im Klassenverband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529">
                <a:tc>
                  <a:txBody>
                    <a:bodyPr/>
                    <a:lstStyle/>
                    <a:p>
                      <a:r>
                        <a:rPr lang="de-DE" b="1" dirty="0"/>
                        <a:t>Klasse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606">
                <a:tc>
                  <a:txBody>
                    <a:bodyPr/>
                    <a:lstStyle/>
                    <a:p>
                      <a:r>
                        <a:rPr lang="de-DE" b="1" dirty="0"/>
                        <a:t>Klasse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32814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Sekundarschule und Gesamtschule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086AC74B-E275-4AF9-82CF-85CDD8D90766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18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32816" name="Textfeld 5"/>
          <p:cNvSpPr txBox="1">
            <a:spLocks noChangeArrowheads="1"/>
          </p:cNvSpPr>
          <p:nvPr/>
        </p:nvSpPr>
        <p:spPr bwMode="auto">
          <a:xfrm>
            <a:off x="9705975" y="6373813"/>
            <a:ext cx="96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GS/Sek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838200" y="1347788"/>
            <a:ext cx="5257800" cy="28448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b="1" dirty="0"/>
              <a:t>Euregio Gesamtschule Rheine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Anmeldezeitraum: 29.01.2024 bis 01.02.2024 (vorgezogene Anmeldeverfahren)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Aufnahme in 5 Klassen à 29 SuS (145 SuS)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In der darauffolgenden Woche Zusage oder Absage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Für abgelehnte SuS: Anmeldung zu späterem Zeitpunkt an anderen weiterführenden Schulen der Stadt Rheine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6249988" y="1347788"/>
            <a:ext cx="5103812" cy="284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DE" sz="2000" b="1" dirty="0"/>
              <a:t>Alle anderen Schulen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Anmeldezeitraum: 19.02.2024 bis 22.02.2024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838200" y="4341813"/>
            <a:ext cx="10515600" cy="2014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DE" sz="2000" b="1" dirty="0"/>
              <a:t>Zur </a:t>
            </a:r>
            <a:r>
              <a:rPr lang="de-DE" sz="2000" b="1" u="sng" dirty="0"/>
              <a:t>persönlichen</a:t>
            </a:r>
            <a:r>
              <a:rPr lang="de-DE" sz="2000" b="1" dirty="0"/>
              <a:t> Anmeldung bitte mitbringen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Geburtsurkunde oder Stammbuch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Letztes Grundschulzeugnis und Schulformempfehlung der Grundschule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de-DE" sz="1800" dirty="0"/>
              <a:t>Anmeldeschein </a:t>
            </a:r>
            <a:r>
              <a:rPr lang="de-DE" sz="1800" u="sng" dirty="0"/>
              <a:t>im Original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800" u="sng" dirty="0">
                <a:solidFill>
                  <a:srgbClr val="FF0000"/>
                </a:solidFill>
              </a:rPr>
              <a:t>Nachweis über den Impfschutz gegen Masern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1800" u="sng" dirty="0">
                <a:solidFill>
                  <a:srgbClr val="FF0000"/>
                </a:solidFill>
              </a:rPr>
              <a:t>Sorgerechtsbescheinigung bei getrennt lebenden Eltern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33796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Anmeldetermine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4CA2BE8D-C32F-4055-A205-60E120BC85BF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19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33798" name="Textfeld 11"/>
          <p:cNvSpPr txBox="1">
            <a:spLocks noChangeArrowheads="1"/>
          </p:cNvSpPr>
          <p:nvPr/>
        </p:nvSpPr>
        <p:spPr bwMode="auto">
          <a:xfrm>
            <a:off x="11353800" y="6354763"/>
            <a:ext cx="962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m 4"/>
          <p:cNvSpPr/>
          <p:nvPr/>
        </p:nvSpPr>
        <p:spPr>
          <a:xfrm>
            <a:off x="971550" y="1149350"/>
            <a:ext cx="727075" cy="4868863"/>
          </a:xfrm>
          <a:prstGeom prst="parallelogram">
            <a:avLst>
              <a:gd name="adj" fmla="val 607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6" name="Parallelogramm 5"/>
          <p:cNvSpPr/>
          <p:nvPr/>
        </p:nvSpPr>
        <p:spPr>
          <a:xfrm>
            <a:off x="1512888" y="1149350"/>
            <a:ext cx="769937" cy="4868863"/>
          </a:xfrm>
          <a:prstGeom prst="parallelogram">
            <a:avLst>
              <a:gd name="adj" fmla="val 6071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7" name="Parallelogramm 6"/>
          <p:cNvSpPr/>
          <p:nvPr/>
        </p:nvSpPr>
        <p:spPr>
          <a:xfrm>
            <a:off x="10096500" y="1141413"/>
            <a:ext cx="706438" cy="4867275"/>
          </a:xfrm>
          <a:prstGeom prst="parallelogram">
            <a:avLst>
              <a:gd name="adj" fmla="val 6071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8" name="Parallelogramm 7"/>
          <p:cNvSpPr/>
          <p:nvPr/>
        </p:nvSpPr>
        <p:spPr>
          <a:xfrm>
            <a:off x="10647363" y="1141413"/>
            <a:ext cx="687387" cy="4867275"/>
          </a:xfrm>
          <a:prstGeom prst="parallelogram">
            <a:avLst>
              <a:gd name="adj" fmla="val 6071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/>
          </a:p>
        </p:txBody>
      </p:sp>
      <p:sp>
        <p:nvSpPr>
          <p:cNvPr id="15366" name="Textfeld 9"/>
          <p:cNvSpPr txBox="1">
            <a:spLocks noChangeArrowheads="1"/>
          </p:cNvSpPr>
          <p:nvPr/>
        </p:nvSpPr>
        <p:spPr bwMode="auto">
          <a:xfrm rot="-5070597">
            <a:off x="362744" y="3098006"/>
            <a:ext cx="19875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Sekundarschule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5368" name="Textfeld 11"/>
          <p:cNvSpPr txBox="1">
            <a:spLocks noChangeArrowheads="1"/>
          </p:cNvSpPr>
          <p:nvPr/>
        </p:nvSpPr>
        <p:spPr bwMode="auto">
          <a:xfrm rot="-5067744">
            <a:off x="1133475" y="1993900"/>
            <a:ext cx="179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Gesamtschule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5369" name="Textfeld 12"/>
          <p:cNvSpPr txBox="1">
            <a:spLocks noChangeArrowheads="1"/>
          </p:cNvSpPr>
          <p:nvPr/>
        </p:nvSpPr>
        <p:spPr bwMode="auto">
          <a:xfrm rot="-5075921">
            <a:off x="9663113" y="4284663"/>
            <a:ext cx="140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Realschule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5370" name="Textfeld 13"/>
          <p:cNvSpPr txBox="1">
            <a:spLocks noChangeArrowheads="1"/>
          </p:cNvSpPr>
          <p:nvPr/>
        </p:nvSpPr>
        <p:spPr bwMode="auto">
          <a:xfrm rot="-5120019">
            <a:off x="10216356" y="3250407"/>
            <a:ext cx="1541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alibri" pitchFamily="34" charset="0"/>
              </a:rPr>
              <a:t>Gymnasium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15371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Die weiterführenden Schulen in Rheine</a:t>
            </a:r>
          </a:p>
        </p:txBody>
      </p:sp>
      <p:pic>
        <p:nvPicPr>
          <p:cNvPr id="15372" name="Grafik 14" descr="Ein Bild, das Essen, Zeichnung, Teller enthält.&#10;&#10;Automatisch generierte Beschreibu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838" y="5807075"/>
            <a:ext cx="2092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Textfeld 15"/>
          <p:cNvSpPr txBox="1">
            <a:spLocks noChangeArrowheads="1"/>
          </p:cNvSpPr>
          <p:nvPr/>
        </p:nvSpPr>
        <p:spPr bwMode="auto">
          <a:xfrm>
            <a:off x="10925175" y="634365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/>
          <p:cNvSpPr txBox="1">
            <a:spLocks/>
          </p:cNvSpPr>
          <p:nvPr/>
        </p:nvSpPr>
        <p:spPr bwMode="auto">
          <a:xfrm>
            <a:off x="838200" y="107950"/>
            <a:ext cx="10515600" cy="652463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Infotermine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FE64B06E-CF0A-44E1-8200-BCF290602CA2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20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graphicFrame>
        <p:nvGraphicFramePr>
          <p:cNvPr id="3486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9274"/>
              </p:ext>
            </p:extLst>
          </p:nvPr>
        </p:nvGraphicFramePr>
        <p:xfrm>
          <a:off x="838200" y="760413"/>
          <a:ext cx="10515600" cy="5820411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Name der Schule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Informationsabend für Grundschuleltern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Tage der offenen Tür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Nelson-Mandela-Sekundarschule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Achtung – da der TOT im Januar liegt, findet kein Infoabend statt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Samstag, 13.01.2024 </a:t>
                      </a:r>
                      <a:b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10:00 – 13:00 Uhr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Alexander-von-Humboldt-Schule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23.01.2024 -  19:00 Uhr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Samstag , 09.12.2023</a:t>
                      </a:r>
                      <a:b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 –13.00 Uhr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Gymnasium Dionysianum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29.11.23 - 19:30 Uhr 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Samstag, 18.11.23</a:t>
                      </a:r>
                      <a:b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10:00 – 13:00 Uhr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Emsland-Gymnasium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22.11.2023 - 19:30Uhr 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Samstag, 25.11.23</a:t>
                      </a:r>
                      <a:b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10:00-12:30 Uhr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Kopernikus-Gymnasium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18.01.2024</a:t>
                      </a:r>
                      <a:r>
                        <a:rPr lang="de-DE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e-DE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- 19:00 Uhr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Freitag, 01.12.2023</a:t>
                      </a:r>
                      <a:b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15:00 -17:30 Uhr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Elsa-Brändström-Realschule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28.11.2023 - 19:00 Uhr</a:t>
                      </a:r>
                    </a:p>
                    <a:p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Samstag, 02.12.2023 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10.00 - 12.30 Uhr 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Euregio Gesamtschule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23.11.2023 - 19:30 Uhr</a:t>
                      </a:r>
                      <a:endParaRPr kumimoji="0" lang="de-DE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Samstag, 09.12.2023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 – 14:00 Uhr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861" name="Textfeld 4"/>
          <p:cNvSpPr txBox="1">
            <a:spLocks noChangeArrowheads="1"/>
          </p:cNvSpPr>
          <p:nvPr/>
        </p:nvSpPr>
        <p:spPr bwMode="auto">
          <a:xfrm>
            <a:off x="11544300" y="6351588"/>
            <a:ext cx="96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uppieren 2"/>
          <p:cNvGrpSpPr>
            <a:grpSpLocks/>
          </p:cNvGrpSpPr>
          <p:nvPr/>
        </p:nvGrpSpPr>
        <p:grpSpPr bwMode="auto">
          <a:xfrm rot="5092360">
            <a:off x="2955925" y="282575"/>
            <a:ext cx="727075" cy="4867275"/>
            <a:chOff x="971647" y="1149786"/>
            <a:chExt cx="726573" cy="4867931"/>
          </a:xfrm>
        </p:grpSpPr>
        <p:sp>
          <p:nvSpPr>
            <p:cNvPr id="5" name="Parallelogramm 4"/>
            <p:cNvSpPr>
              <a:spLocks noChangeArrowheads="1"/>
            </p:cNvSpPr>
            <p:nvPr/>
          </p:nvSpPr>
          <p:spPr bwMode="auto">
            <a:xfrm>
              <a:off x="971647" y="1149786"/>
              <a:ext cx="726573" cy="4867931"/>
            </a:xfrm>
            <a:prstGeom prst="parallelogram">
              <a:avLst>
                <a:gd name="adj" fmla="val 60713"/>
              </a:avLst>
            </a:prstGeom>
            <a:solidFill>
              <a:srgbClr val="92D050"/>
            </a:solidFill>
            <a:ln w="12700" algn="ctr">
              <a:solidFill>
                <a:srgbClr val="41719C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16405" name="Textfeld 9"/>
            <p:cNvSpPr txBox="1">
              <a:spLocks noChangeArrowheads="1"/>
            </p:cNvSpPr>
            <p:nvPr/>
          </p:nvSpPr>
          <p:spPr bwMode="auto">
            <a:xfrm rot="-5070597">
              <a:off x="359269" y="3100456"/>
              <a:ext cx="1986230" cy="396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Sekundarschule</a:t>
              </a:r>
              <a:endParaRPr lang="de-DE" sz="2800">
                <a:latin typeface="Calibri" pitchFamily="34" charset="0"/>
              </a:endParaRPr>
            </a:p>
          </p:txBody>
        </p:sp>
      </p:grpSp>
      <p:grpSp>
        <p:nvGrpSpPr>
          <p:cNvPr id="16387" name="Gruppieren 14"/>
          <p:cNvGrpSpPr>
            <a:grpSpLocks/>
          </p:cNvGrpSpPr>
          <p:nvPr/>
        </p:nvGrpSpPr>
        <p:grpSpPr bwMode="auto">
          <a:xfrm rot="5071547">
            <a:off x="2748757" y="1859756"/>
            <a:ext cx="769938" cy="4867275"/>
            <a:chOff x="1513243" y="1149786"/>
            <a:chExt cx="769431" cy="4867931"/>
          </a:xfrm>
        </p:grpSpPr>
        <p:sp>
          <p:nvSpPr>
            <p:cNvPr id="6" name="Parallelogramm 5"/>
            <p:cNvSpPr>
              <a:spLocks noChangeArrowheads="1"/>
            </p:cNvSpPr>
            <p:nvPr/>
          </p:nvSpPr>
          <p:spPr bwMode="auto">
            <a:xfrm>
              <a:off x="1513243" y="1149786"/>
              <a:ext cx="769431" cy="4867931"/>
            </a:xfrm>
            <a:prstGeom prst="parallelogram">
              <a:avLst>
                <a:gd name="adj" fmla="val 60713"/>
              </a:avLst>
            </a:prstGeom>
            <a:solidFill>
              <a:srgbClr val="00B050"/>
            </a:solidFill>
            <a:ln w="12700" algn="ctr">
              <a:solidFill>
                <a:srgbClr val="41719C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16401" name="Textfeld 11"/>
            <p:cNvSpPr txBox="1">
              <a:spLocks noChangeArrowheads="1"/>
            </p:cNvSpPr>
            <p:nvPr/>
          </p:nvSpPr>
          <p:spPr bwMode="auto">
            <a:xfrm rot="-5067744">
              <a:off x="1128609" y="1993019"/>
              <a:ext cx="1797292" cy="396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Gesamtschule</a:t>
              </a:r>
              <a:endParaRPr lang="de-DE" sz="2800">
                <a:latin typeface="Calibri" pitchFamily="34" charset="0"/>
              </a:endParaRPr>
            </a:p>
          </p:txBody>
        </p:sp>
      </p:grpSp>
      <p:grpSp>
        <p:nvGrpSpPr>
          <p:cNvPr id="16388" name="Gruppieren 15"/>
          <p:cNvGrpSpPr>
            <a:grpSpLocks/>
          </p:cNvGrpSpPr>
          <p:nvPr/>
        </p:nvGrpSpPr>
        <p:grpSpPr bwMode="auto">
          <a:xfrm>
            <a:off x="10096500" y="1141413"/>
            <a:ext cx="706438" cy="4867275"/>
            <a:chOff x="10096199" y="1141471"/>
            <a:chExt cx="707100" cy="4867931"/>
          </a:xfrm>
        </p:grpSpPr>
        <p:sp>
          <p:nvSpPr>
            <p:cNvPr id="7" name="Parallelogramm 6"/>
            <p:cNvSpPr/>
            <p:nvPr/>
          </p:nvSpPr>
          <p:spPr>
            <a:xfrm>
              <a:off x="10096199" y="1141471"/>
              <a:ext cx="707100" cy="4867931"/>
            </a:xfrm>
            <a:prstGeom prst="parallelogram">
              <a:avLst>
                <a:gd name="adj" fmla="val 60714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/>
            </a:p>
          </p:txBody>
        </p:sp>
        <p:sp>
          <p:nvSpPr>
            <p:cNvPr id="16399" name="Textfeld 12"/>
            <p:cNvSpPr txBox="1">
              <a:spLocks noChangeArrowheads="1"/>
            </p:cNvSpPr>
            <p:nvPr/>
          </p:nvSpPr>
          <p:spPr bwMode="auto">
            <a:xfrm rot="-5075921">
              <a:off x="9664207" y="4284590"/>
              <a:ext cx="14021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Realschule</a:t>
              </a:r>
              <a:endParaRPr lang="de-DE" sz="2800">
                <a:latin typeface="Calibri" pitchFamily="34" charset="0"/>
              </a:endParaRPr>
            </a:p>
          </p:txBody>
        </p:sp>
      </p:grpSp>
      <p:grpSp>
        <p:nvGrpSpPr>
          <p:cNvPr id="16389" name="Gruppieren 17"/>
          <p:cNvGrpSpPr>
            <a:grpSpLocks/>
          </p:cNvGrpSpPr>
          <p:nvPr/>
        </p:nvGrpSpPr>
        <p:grpSpPr bwMode="auto">
          <a:xfrm>
            <a:off x="10647363" y="1141413"/>
            <a:ext cx="687387" cy="4867275"/>
            <a:chOff x="10647832" y="1141471"/>
            <a:chExt cx="686859" cy="4867931"/>
          </a:xfrm>
        </p:grpSpPr>
        <p:sp>
          <p:nvSpPr>
            <p:cNvPr id="8" name="Parallelogramm 7"/>
            <p:cNvSpPr/>
            <p:nvPr/>
          </p:nvSpPr>
          <p:spPr>
            <a:xfrm>
              <a:off x="10647832" y="1141471"/>
              <a:ext cx="686859" cy="4867931"/>
            </a:xfrm>
            <a:prstGeom prst="parallelogram">
              <a:avLst>
                <a:gd name="adj" fmla="val 6071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/>
            </a:p>
          </p:txBody>
        </p:sp>
        <p:sp>
          <p:nvSpPr>
            <p:cNvPr id="16397" name="Textfeld 13"/>
            <p:cNvSpPr txBox="1">
              <a:spLocks noChangeArrowheads="1"/>
            </p:cNvSpPr>
            <p:nvPr/>
          </p:nvSpPr>
          <p:spPr bwMode="auto">
            <a:xfrm rot="-5120019">
              <a:off x="10216575" y="3250671"/>
              <a:ext cx="15408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Gymnasium</a:t>
              </a:r>
              <a:endParaRPr lang="de-DE" sz="2800">
                <a:latin typeface="Calibri" pitchFamily="34" charset="0"/>
              </a:endParaRPr>
            </a:p>
          </p:txBody>
        </p:sp>
      </p:grpSp>
      <p:sp>
        <p:nvSpPr>
          <p:cNvPr id="16391" name="Textfeld 26"/>
          <p:cNvSpPr txBox="1">
            <a:spLocks noChangeArrowheads="1"/>
          </p:cNvSpPr>
          <p:nvPr/>
        </p:nvSpPr>
        <p:spPr bwMode="auto">
          <a:xfrm>
            <a:off x="1803400" y="2973388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Alexander von Humboldt Schule, Mesum </a:t>
            </a:r>
          </a:p>
          <a:p>
            <a:r>
              <a:rPr lang="de-DE">
                <a:latin typeface="Calibri" pitchFamily="34" charset="0"/>
              </a:rPr>
              <a:t>Nelson-Mandela-Schule, Rheine</a:t>
            </a:r>
          </a:p>
        </p:txBody>
      </p:sp>
      <p:sp>
        <p:nvSpPr>
          <p:cNvPr id="16392" name="Textfeld 27"/>
          <p:cNvSpPr txBox="1">
            <a:spLocks noChangeArrowheads="1"/>
          </p:cNvSpPr>
          <p:nvPr/>
        </p:nvSpPr>
        <p:spPr bwMode="auto">
          <a:xfrm>
            <a:off x="2422525" y="4432300"/>
            <a:ext cx="307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Euregio-Gesamtschule </a:t>
            </a:r>
          </a:p>
        </p:txBody>
      </p:sp>
      <p:pic>
        <p:nvPicPr>
          <p:cNvPr id="16393" name="Grafik 21" descr="Ein Bild, das Essen, Zeichnung, Teller enthält.&#10;&#10;Automatisch generierte Beschreibu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838" y="5807075"/>
            <a:ext cx="2092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Die weiterführenden Schulen in Rheine</a:t>
            </a:r>
          </a:p>
        </p:txBody>
      </p:sp>
      <p:sp>
        <p:nvSpPr>
          <p:cNvPr id="16395" name="Textfeld 23"/>
          <p:cNvSpPr txBox="1">
            <a:spLocks noChangeArrowheads="1"/>
          </p:cNvSpPr>
          <p:nvPr/>
        </p:nvSpPr>
        <p:spPr bwMode="auto">
          <a:xfrm>
            <a:off x="10925175" y="634365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uppieren 15"/>
          <p:cNvGrpSpPr>
            <a:grpSpLocks/>
          </p:cNvGrpSpPr>
          <p:nvPr/>
        </p:nvGrpSpPr>
        <p:grpSpPr bwMode="auto">
          <a:xfrm rot="5093536">
            <a:off x="8439944" y="-8731"/>
            <a:ext cx="708025" cy="4868863"/>
            <a:chOff x="10096199" y="1141471"/>
            <a:chExt cx="707100" cy="4867931"/>
          </a:xfrm>
        </p:grpSpPr>
        <p:sp>
          <p:nvSpPr>
            <p:cNvPr id="7" name="Parallelogramm 6"/>
            <p:cNvSpPr/>
            <p:nvPr/>
          </p:nvSpPr>
          <p:spPr>
            <a:xfrm>
              <a:off x="10096199" y="1141471"/>
              <a:ext cx="707100" cy="4867931"/>
            </a:xfrm>
            <a:prstGeom prst="parallelogram">
              <a:avLst>
                <a:gd name="adj" fmla="val 60714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/>
            </a:p>
          </p:txBody>
        </p:sp>
        <p:sp>
          <p:nvSpPr>
            <p:cNvPr id="17431" name="Textfeld 12"/>
            <p:cNvSpPr txBox="1">
              <a:spLocks noChangeArrowheads="1"/>
            </p:cNvSpPr>
            <p:nvPr/>
          </p:nvSpPr>
          <p:spPr bwMode="auto">
            <a:xfrm rot="-5075921">
              <a:off x="9664207" y="4284590"/>
              <a:ext cx="14021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Realschule</a:t>
              </a:r>
              <a:endParaRPr lang="de-DE" sz="2800">
                <a:latin typeface="Calibri" pitchFamily="34" charset="0"/>
              </a:endParaRPr>
            </a:p>
          </p:txBody>
        </p:sp>
      </p:grpSp>
      <p:grpSp>
        <p:nvGrpSpPr>
          <p:cNvPr id="17410" name="Gruppieren 17"/>
          <p:cNvGrpSpPr>
            <a:grpSpLocks/>
          </p:cNvGrpSpPr>
          <p:nvPr/>
        </p:nvGrpSpPr>
        <p:grpSpPr bwMode="auto">
          <a:xfrm rot="5106551">
            <a:off x="8451851" y="1408112"/>
            <a:ext cx="685800" cy="4867275"/>
            <a:chOff x="10647832" y="1141471"/>
            <a:chExt cx="686859" cy="4867931"/>
          </a:xfrm>
        </p:grpSpPr>
        <p:sp>
          <p:nvSpPr>
            <p:cNvPr id="8" name="Parallelogramm 7"/>
            <p:cNvSpPr/>
            <p:nvPr/>
          </p:nvSpPr>
          <p:spPr>
            <a:xfrm>
              <a:off x="10647832" y="1141471"/>
              <a:ext cx="686859" cy="4867931"/>
            </a:xfrm>
            <a:prstGeom prst="parallelogram">
              <a:avLst>
                <a:gd name="adj" fmla="val 6071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/>
            </a:p>
          </p:txBody>
        </p:sp>
        <p:sp>
          <p:nvSpPr>
            <p:cNvPr id="17429" name="Textfeld 13"/>
            <p:cNvSpPr txBox="1">
              <a:spLocks noChangeArrowheads="1"/>
            </p:cNvSpPr>
            <p:nvPr/>
          </p:nvSpPr>
          <p:spPr bwMode="auto">
            <a:xfrm rot="-5120019">
              <a:off x="10216575" y="3250671"/>
              <a:ext cx="15408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Gymnasium</a:t>
              </a:r>
              <a:endParaRPr lang="de-DE" sz="2800">
                <a:latin typeface="Calibri" pitchFamily="34" charset="0"/>
              </a:endParaRPr>
            </a:p>
          </p:txBody>
        </p:sp>
      </p:grpSp>
      <p:sp>
        <p:nvSpPr>
          <p:cNvPr id="17411" name="Textfeld 28"/>
          <p:cNvSpPr txBox="1">
            <a:spLocks noChangeArrowheads="1"/>
          </p:cNvSpPr>
          <p:nvPr/>
        </p:nvSpPr>
        <p:spPr bwMode="auto">
          <a:xfrm>
            <a:off x="7558088" y="2678113"/>
            <a:ext cx="3517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Elsa-Brändström-Realschule </a:t>
            </a:r>
          </a:p>
        </p:txBody>
      </p:sp>
      <p:sp>
        <p:nvSpPr>
          <p:cNvPr id="17412" name="Textfeld 29"/>
          <p:cNvSpPr txBox="1">
            <a:spLocks noChangeArrowheads="1"/>
          </p:cNvSpPr>
          <p:nvPr/>
        </p:nvSpPr>
        <p:spPr bwMode="auto">
          <a:xfrm>
            <a:off x="7637463" y="4156075"/>
            <a:ext cx="33575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Kopernikus-Gymnasium</a:t>
            </a:r>
          </a:p>
          <a:p>
            <a:r>
              <a:rPr lang="de-DE">
                <a:latin typeface="Calibri" pitchFamily="34" charset="0"/>
              </a:rPr>
              <a:t>Emsland-Gymnasium</a:t>
            </a:r>
          </a:p>
          <a:p>
            <a:r>
              <a:rPr lang="de-DE">
                <a:latin typeface="Calibri" pitchFamily="34" charset="0"/>
              </a:rPr>
              <a:t>Gymnasium Dionysianum</a:t>
            </a:r>
          </a:p>
        </p:txBody>
      </p:sp>
      <p:grpSp>
        <p:nvGrpSpPr>
          <p:cNvPr id="17413" name="Gruppieren 31"/>
          <p:cNvGrpSpPr>
            <a:grpSpLocks/>
          </p:cNvGrpSpPr>
          <p:nvPr/>
        </p:nvGrpSpPr>
        <p:grpSpPr bwMode="auto">
          <a:xfrm rot="5092360">
            <a:off x="2955925" y="695325"/>
            <a:ext cx="727075" cy="4867275"/>
            <a:chOff x="971647" y="1149786"/>
            <a:chExt cx="726573" cy="4867931"/>
          </a:xfrm>
        </p:grpSpPr>
        <p:sp>
          <p:nvSpPr>
            <p:cNvPr id="33" name="Parallelogramm 32"/>
            <p:cNvSpPr/>
            <p:nvPr/>
          </p:nvSpPr>
          <p:spPr>
            <a:xfrm>
              <a:off x="971647" y="1149786"/>
              <a:ext cx="726573" cy="4867931"/>
            </a:xfrm>
            <a:prstGeom prst="parallelogram">
              <a:avLst>
                <a:gd name="adj" fmla="val 60714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/>
            </a:p>
          </p:txBody>
        </p:sp>
        <p:sp>
          <p:nvSpPr>
            <p:cNvPr id="17427" name="Textfeld 33"/>
            <p:cNvSpPr txBox="1">
              <a:spLocks noChangeArrowheads="1"/>
            </p:cNvSpPr>
            <p:nvPr/>
          </p:nvSpPr>
          <p:spPr bwMode="auto">
            <a:xfrm rot="-5070597">
              <a:off x="362900" y="3098716"/>
              <a:ext cx="19872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Sekundarschule</a:t>
              </a:r>
              <a:endParaRPr lang="de-DE" sz="2800">
                <a:latin typeface="Calibri" pitchFamily="34" charset="0"/>
              </a:endParaRPr>
            </a:p>
          </p:txBody>
        </p:sp>
      </p:grpSp>
      <p:grpSp>
        <p:nvGrpSpPr>
          <p:cNvPr id="17415" name="Gruppieren 37"/>
          <p:cNvGrpSpPr>
            <a:grpSpLocks/>
          </p:cNvGrpSpPr>
          <p:nvPr/>
        </p:nvGrpSpPr>
        <p:grpSpPr bwMode="auto">
          <a:xfrm rot="5071547">
            <a:off x="2931319" y="2089944"/>
            <a:ext cx="769937" cy="4867275"/>
            <a:chOff x="1513243" y="1149786"/>
            <a:chExt cx="769431" cy="4867931"/>
          </a:xfrm>
        </p:grpSpPr>
        <p:sp>
          <p:nvSpPr>
            <p:cNvPr id="39" name="Parallelogramm 38"/>
            <p:cNvSpPr/>
            <p:nvPr/>
          </p:nvSpPr>
          <p:spPr>
            <a:xfrm>
              <a:off x="1513243" y="1149786"/>
              <a:ext cx="769431" cy="4867931"/>
            </a:xfrm>
            <a:prstGeom prst="parallelogram">
              <a:avLst>
                <a:gd name="adj" fmla="val 60714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/>
            </a:p>
          </p:txBody>
        </p:sp>
        <p:sp>
          <p:nvSpPr>
            <p:cNvPr id="17423" name="Textfeld 39"/>
            <p:cNvSpPr txBox="1">
              <a:spLocks noChangeArrowheads="1"/>
            </p:cNvSpPr>
            <p:nvPr/>
          </p:nvSpPr>
          <p:spPr bwMode="auto">
            <a:xfrm rot="-5067744">
              <a:off x="1132622" y="1993279"/>
              <a:ext cx="17973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Gesamtschule</a:t>
              </a:r>
              <a:endParaRPr lang="de-DE" sz="2800">
                <a:latin typeface="Calibri" pitchFamily="34" charset="0"/>
              </a:endParaRPr>
            </a:p>
          </p:txBody>
        </p:sp>
      </p:grpSp>
      <p:sp>
        <p:nvSpPr>
          <p:cNvPr id="17417" name="Textfeld 41"/>
          <p:cNvSpPr txBox="1">
            <a:spLocks noChangeArrowheads="1"/>
          </p:cNvSpPr>
          <p:nvPr/>
        </p:nvSpPr>
        <p:spPr bwMode="auto">
          <a:xfrm>
            <a:off x="1803400" y="3386138"/>
            <a:ext cx="480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Alexander von Humboldt Schule, Mesum </a:t>
            </a:r>
          </a:p>
          <a:p>
            <a:r>
              <a:rPr lang="de-DE">
                <a:latin typeface="Calibri" pitchFamily="34" charset="0"/>
              </a:rPr>
              <a:t>Nelson-Mandela-Schule, Rheine</a:t>
            </a:r>
          </a:p>
        </p:txBody>
      </p:sp>
      <p:sp>
        <p:nvSpPr>
          <p:cNvPr id="17418" name="Textfeld 42"/>
          <p:cNvSpPr txBox="1">
            <a:spLocks noChangeArrowheads="1"/>
          </p:cNvSpPr>
          <p:nvPr/>
        </p:nvSpPr>
        <p:spPr bwMode="auto">
          <a:xfrm>
            <a:off x="1803400" y="4860925"/>
            <a:ext cx="307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Euregio-Gesamtschule </a:t>
            </a:r>
          </a:p>
        </p:txBody>
      </p:sp>
      <p:pic>
        <p:nvPicPr>
          <p:cNvPr id="17419" name="Grafik 23" descr="Ein Bild, das Essen, Zeichnung, Teller enthält.&#10;&#10;Automatisch generierte Beschreibu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838" y="5807075"/>
            <a:ext cx="2092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Die weiterführenden Schulen in Rheine</a:t>
            </a:r>
          </a:p>
        </p:txBody>
      </p:sp>
      <p:sp>
        <p:nvSpPr>
          <p:cNvPr id="17421" name="Textfeld 25"/>
          <p:cNvSpPr txBox="1">
            <a:spLocks noChangeArrowheads="1"/>
          </p:cNvSpPr>
          <p:nvPr/>
        </p:nvSpPr>
        <p:spPr bwMode="auto">
          <a:xfrm>
            <a:off x="10925175" y="634365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8753475" y="3362325"/>
            <a:ext cx="2598738" cy="28368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6162675" y="3362325"/>
            <a:ext cx="2600325" cy="28368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6162675" y="2093913"/>
            <a:ext cx="5189538" cy="3984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44550" y="2116138"/>
            <a:ext cx="5149850" cy="398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44550" y="2514600"/>
            <a:ext cx="5157788" cy="36845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8438" name="Textplatzhalter 5"/>
          <p:cNvSpPr>
            <a:spLocks noGrp="1"/>
          </p:cNvSpPr>
          <p:nvPr>
            <p:ph type="body" idx="1"/>
          </p:nvPr>
        </p:nvSpPr>
        <p:spPr>
          <a:xfrm>
            <a:off x="839788" y="1700213"/>
            <a:ext cx="5157787" cy="823912"/>
          </a:xfrm>
        </p:spPr>
        <p:txBody>
          <a:bodyPr/>
          <a:lstStyle/>
          <a:p>
            <a:r>
              <a:rPr lang="de-DE"/>
              <a:t>Integriertes Schulsystem</a:t>
            </a:r>
          </a:p>
        </p:txBody>
      </p:sp>
      <p:sp>
        <p:nvSpPr>
          <p:cNvPr id="18439" name="Inhaltsplatzhalter 6"/>
          <p:cNvSpPr>
            <a:spLocks noGrp="1"/>
          </p:cNvSpPr>
          <p:nvPr>
            <p:ph sz="half" idx="2"/>
          </p:nvPr>
        </p:nvSpPr>
        <p:spPr>
          <a:xfrm>
            <a:off x="836613" y="2562225"/>
            <a:ext cx="5157787" cy="8667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DE">
                <a:solidFill>
                  <a:schemeClr val="bg1"/>
                </a:solidFill>
              </a:rPr>
              <a:t>Schule für Schüler/innen aller Leistungsstufen </a:t>
            </a:r>
          </a:p>
        </p:txBody>
      </p:sp>
      <p:sp>
        <p:nvSpPr>
          <p:cNvPr id="18440" name="Textplatzhalt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/>
              <a:t>Gegliedertes Schulsystem 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>
          <a:xfrm>
            <a:off x="6162675" y="2492375"/>
            <a:ext cx="5189538" cy="869950"/>
          </a:xfrm>
          <a:solidFill>
            <a:schemeClr val="accent3">
              <a:alpha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chemeClr val="tx1"/>
                </a:solidFill>
              </a:rPr>
              <a:t>Schule für Schüler/innen einer bestimmten Leistungsstufe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Weiterführende Schulen in Rheine </a:t>
            </a:r>
            <a:br>
              <a:rPr lang="de-DE" b="1" dirty="0"/>
            </a:br>
            <a:r>
              <a:rPr lang="de-DE" dirty="0"/>
              <a:t> Sekundarschule – Gesamtschule – Realschule - Gymnasium</a:t>
            </a:r>
          </a:p>
        </p:txBody>
      </p:sp>
      <p:sp>
        <p:nvSpPr>
          <p:cNvPr id="18443" name="Textfeld 4"/>
          <p:cNvSpPr txBox="1">
            <a:spLocks noChangeArrowheads="1"/>
          </p:cNvSpPr>
          <p:nvPr/>
        </p:nvSpPr>
        <p:spPr bwMode="auto">
          <a:xfrm>
            <a:off x="3171825" y="1193800"/>
            <a:ext cx="5908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600">
                <a:latin typeface="Calibri" pitchFamily="34" charset="0"/>
              </a:rPr>
              <a:t>Zwei unterschiedliche Systeme</a:t>
            </a:r>
            <a:endParaRPr lang="de-DE">
              <a:latin typeface="Calibri" pitchFamily="34" charset="0"/>
            </a:endParaRPr>
          </a:p>
        </p:txBody>
      </p:sp>
      <p:sp>
        <p:nvSpPr>
          <p:cNvPr id="12" name="Rechteck: abgerundete Ecken 11"/>
          <p:cNvSpPr/>
          <p:nvPr/>
        </p:nvSpPr>
        <p:spPr>
          <a:xfrm>
            <a:off x="1524000" y="5430838"/>
            <a:ext cx="1277938" cy="611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Sekundar-schule</a:t>
            </a:r>
          </a:p>
        </p:txBody>
      </p:sp>
      <p:sp>
        <p:nvSpPr>
          <p:cNvPr id="13" name="Rechteck: abgerundete Ecken 12"/>
          <p:cNvSpPr/>
          <p:nvPr/>
        </p:nvSpPr>
        <p:spPr>
          <a:xfrm>
            <a:off x="4252913" y="5426075"/>
            <a:ext cx="1277937" cy="6111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Gesamt-schule</a:t>
            </a:r>
          </a:p>
        </p:txBody>
      </p:sp>
      <p:sp>
        <p:nvSpPr>
          <p:cNvPr id="14" name="Rechteck: abgerundete Ecken 13"/>
          <p:cNvSpPr/>
          <p:nvPr/>
        </p:nvSpPr>
        <p:spPr>
          <a:xfrm>
            <a:off x="6875463" y="5430838"/>
            <a:ext cx="1277937" cy="6111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Real-schule</a:t>
            </a:r>
          </a:p>
        </p:txBody>
      </p:sp>
      <p:sp>
        <p:nvSpPr>
          <p:cNvPr id="15" name="Rechteck: abgerundete Ecken 14"/>
          <p:cNvSpPr/>
          <p:nvPr/>
        </p:nvSpPr>
        <p:spPr>
          <a:xfrm>
            <a:off x="9413875" y="5435600"/>
            <a:ext cx="1352550" cy="6111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</a:rPr>
              <a:t>Gymnasium</a:t>
            </a:r>
          </a:p>
        </p:txBody>
      </p:sp>
      <p:sp>
        <p:nvSpPr>
          <p:cNvPr id="18449" name="Textfeld 19"/>
          <p:cNvSpPr txBox="1">
            <a:spLocks noChangeArrowheads="1"/>
          </p:cNvSpPr>
          <p:nvPr/>
        </p:nvSpPr>
        <p:spPr bwMode="auto">
          <a:xfrm>
            <a:off x="976313" y="3935413"/>
            <a:ext cx="153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Hauptschul-niveau</a:t>
            </a:r>
          </a:p>
        </p:txBody>
      </p:sp>
      <p:sp>
        <p:nvSpPr>
          <p:cNvPr id="18450" name="Textfeld 20"/>
          <p:cNvSpPr txBox="1">
            <a:spLocks noChangeArrowheads="1"/>
          </p:cNvSpPr>
          <p:nvPr/>
        </p:nvSpPr>
        <p:spPr bwMode="auto">
          <a:xfrm>
            <a:off x="2541588" y="3935413"/>
            <a:ext cx="153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Realschul-</a:t>
            </a:r>
            <a:br>
              <a:rPr lang="de-DE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niveau</a:t>
            </a:r>
          </a:p>
        </p:txBody>
      </p:sp>
      <p:sp>
        <p:nvSpPr>
          <p:cNvPr id="18451" name="Textfeld 21"/>
          <p:cNvSpPr txBox="1">
            <a:spLocks noChangeArrowheads="1"/>
          </p:cNvSpPr>
          <p:nvPr/>
        </p:nvSpPr>
        <p:spPr bwMode="auto">
          <a:xfrm>
            <a:off x="3976688" y="3938588"/>
            <a:ext cx="18224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Gymnasial-niveau</a:t>
            </a:r>
          </a:p>
        </p:txBody>
      </p:sp>
      <p:sp>
        <p:nvSpPr>
          <p:cNvPr id="18452" name="Textfeld 23"/>
          <p:cNvSpPr txBox="1">
            <a:spLocks noChangeArrowheads="1"/>
          </p:cNvSpPr>
          <p:nvPr/>
        </p:nvSpPr>
        <p:spPr bwMode="auto">
          <a:xfrm>
            <a:off x="6738938" y="3949700"/>
            <a:ext cx="1531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Realschul-</a:t>
            </a:r>
            <a:br>
              <a:rPr lang="de-DE" sz="2000">
                <a:solidFill>
                  <a:schemeClr val="bg1"/>
                </a:solidFill>
                <a:latin typeface="Calibri" pitchFamily="34" charset="0"/>
              </a:rPr>
            </a:br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niveau</a:t>
            </a:r>
          </a:p>
        </p:txBody>
      </p:sp>
      <p:sp>
        <p:nvSpPr>
          <p:cNvPr id="18453" name="Textfeld 24"/>
          <p:cNvSpPr txBox="1">
            <a:spLocks noChangeArrowheads="1"/>
          </p:cNvSpPr>
          <p:nvPr/>
        </p:nvSpPr>
        <p:spPr bwMode="auto">
          <a:xfrm>
            <a:off x="9178925" y="3949700"/>
            <a:ext cx="180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chemeClr val="bg1"/>
                </a:solidFill>
                <a:latin typeface="Calibri" pitchFamily="34" charset="0"/>
              </a:rPr>
              <a:t>Gymnasial-niveau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985838" y="3783013"/>
            <a:ext cx="4749800" cy="107315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29" name="Gerade Verbindung mit Pfeil 28"/>
          <p:cNvCxnSpPr>
            <a:cxnSpLocks noChangeShapeType="1"/>
          </p:cNvCxnSpPr>
          <p:nvPr/>
        </p:nvCxnSpPr>
        <p:spPr bwMode="auto">
          <a:xfrm flipH="1">
            <a:off x="2100263" y="4981575"/>
            <a:ext cx="989012" cy="392113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 type="triangle" w="med" len="med"/>
          </a:ln>
        </p:spPr>
      </p:cxnSp>
      <p:cxnSp>
        <p:nvCxnSpPr>
          <p:cNvPr id="30" name="Gerade Verbindung mit Pfeil 29"/>
          <p:cNvCxnSpPr/>
          <p:nvPr/>
        </p:nvCxnSpPr>
        <p:spPr>
          <a:xfrm>
            <a:off x="3630613" y="4983163"/>
            <a:ext cx="1093787" cy="3492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33"/>
          <p:cNvSpPr/>
          <p:nvPr/>
        </p:nvSpPr>
        <p:spPr>
          <a:xfrm>
            <a:off x="9110663" y="3829050"/>
            <a:ext cx="1881187" cy="982663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5" name="Abgerundetes Rechteck 34"/>
          <p:cNvSpPr/>
          <p:nvPr/>
        </p:nvSpPr>
        <p:spPr>
          <a:xfrm>
            <a:off x="6580188" y="3802063"/>
            <a:ext cx="1911350" cy="10541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6" name="Gerade Verbindung mit Pfeil 35"/>
          <p:cNvCxnSpPr/>
          <p:nvPr/>
        </p:nvCxnSpPr>
        <p:spPr>
          <a:xfrm>
            <a:off x="7535863" y="4935538"/>
            <a:ext cx="0" cy="4270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10066338" y="4903788"/>
            <a:ext cx="0" cy="4286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2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Die weiterführenden Schulen in Rheine</a:t>
            </a:r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F81F57F-BD9A-470F-8FFF-77B75D47E5C0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5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18464" name="Textfeld 32"/>
          <p:cNvSpPr txBox="1">
            <a:spLocks noChangeArrowheads="1"/>
          </p:cNvSpPr>
          <p:nvPr/>
        </p:nvSpPr>
        <p:spPr bwMode="auto">
          <a:xfrm>
            <a:off x="11420475" y="6351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838200" y="1851025"/>
          <a:ext cx="10428242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/>
                      </a:r>
                      <a:br>
                        <a:rPr lang="de-DE" dirty="0"/>
                      </a:br>
                      <a:r>
                        <a:rPr lang="de-DE" dirty="0"/>
                        <a:t/>
                      </a:r>
                      <a:br>
                        <a:rPr lang="de-DE" dirty="0"/>
                      </a:br>
                      <a:r>
                        <a:rPr lang="de-D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Schulform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Hauptschulabschluss 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nach Klasse 9 (HSA9)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Hauptschulabschluss 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nach Klasse 10 (HSA10)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Mittlerer Schulabschluss  </a:t>
                      </a:r>
                      <a:r>
                        <a:rPr lang="de-D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</a:t>
                      </a:r>
                      <a:r>
                        <a:rPr lang="de-DE" sz="1400" dirty="0"/>
                        <a:t/>
                      </a:r>
                      <a:br>
                        <a:rPr lang="de-DE" sz="1400" dirty="0"/>
                      </a:br>
                      <a:r>
                        <a:rPr lang="de-DE" sz="1200" dirty="0"/>
                        <a:t>(ohne Qualifikation = Fachoberschulreife)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Mittlerer Schulabschluss  </a:t>
                      </a:r>
                      <a:r>
                        <a:rPr lang="de-DE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</a:t>
                      </a:r>
                      <a:r>
                        <a:rPr lang="de-DE" sz="1400" dirty="0"/>
                        <a:t/>
                      </a:r>
                      <a:br>
                        <a:rPr lang="de-DE" sz="1400" dirty="0"/>
                      </a:br>
                      <a:r>
                        <a:rPr lang="de-DE" sz="1200" dirty="0"/>
                        <a:t>(mit Qualifikation )</a:t>
                      </a:r>
                      <a:endParaRPr lang="de-DE" sz="1400" dirty="0"/>
                    </a:p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Allgemeine Hochschulreife </a:t>
                      </a:r>
                      <a:r>
                        <a:rPr lang="de-DE" sz="1200" dirty="0"/>
                        <a:t>(=Abitur)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821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hteck: abgerundete Ecken 16"/>
          <p:cNvSpPr/>
          <p:nvPr/>
        </p:nvSpPr>
        <p:spPr>
          <a:xfrm>
            <a:off x="977900" y="3454400"/>
            <a:ext cx="1277938" cy="6111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Sekundar-schule</a:t>
            </a:r>
          </a:p>
        </p:txBody>
      </p:sp>
      <p:sp>
        <p:nvSpPr>
          <p:cNvPr id="18" name="Rechteck: abgerundete Ecken 17"/>
          <p:cNvSpPr/>
          <p:nvPr/>
        </p:nvSpPr>
        <p:spPr>
          <a:xfrm>
            <a:off x="977900" y="4089400"/>
            <a:ext cx="1277938" cy="6111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Gesamt-schule</a:t>
            </a:r>
          </a:p>
        </p:txBody>
      </p:sp>
      <p:sp>
        <p:nvSpPr>
          <p:cNvPr id="19" name="Rechteck: abgerundete Ecken 18"/>
          <p:cNvSpPr/>
          <p:nvPr/>
        </p:nvSpPr>
        <p:spPr>
          <a:xfrm>
            <a:off x="977900" y="4725988"/>
            <a:ext cx="1277938" cy="6111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Real-schule</a:t>
            </a:r>
          </a:p>
        </p:txBody>
      </p:sp>
      <p:sp>
        <p:nvSpPr>
          <p:cNvPr id="20" name="Rechteck: abgerundete Ecken 19"/>
          <p:cNvSpPr/>
          <p:nvPr/>
        </p:nvSpPr>
        <p:spPr>
          <a:xfrm>
            <a:off x="977900" y="5387975"/>
            <a:ext cx="1277938" cy="6111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</a:rPr>
              <a:t>Gymnasium</a:t>
            </a:r>
          </a:p>
        </p:txBody>
      </p:sp>
      <p:sp>
        <p:nvSpPr>
          <p:cNvPr id="21" name="Pfeil: gestreift nach rechts 20"/>
          <p:cNvSpPr/>
          <p:nvPr/>
        </p:nvSpPr>
        <p:spPr>
          <a:xfrm rot="2301502">
            <a:off x="9297988" y="3811588"/>
            <a:ext cx="854075" cy="2555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2" name="Pfeil: gestreift nach rechts 21"/>
          <p:cNvSpPr/>
          <p:nvPr/>
        </p:nvSpPr>
        <p:spPr>
          <a:xfrm rot="2301502">
            <a:off x="9210675" y="5197475"/>
            <a:ext cx="854075" cy="2555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3" name="Pfeil: gestreift nach rechts 22"/>
          <p:cNvSpPr/>
          <p:nvPr/>
        </p:nvSpPr>
        <p:spPr>
          <a:xfrm rot="19857694">
            <a:off x="9277350" y="4606925"/>
            <a:ext cx="854075" cy="2555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grpSp>
        <p:nvGrpSpPr>
          <p:cNvPr id="53" name="Gruppieren 52"/>
          <p:cNvGrpSpPr/>
          <p:nvPr/>
        </p:nvGrpSpPr>
        <p:grpSpPr>
          <a:xfrm>
            <a:off x="9604090" y="3573447"/>
            <a:ext cx="2459010" cy="2258320"/>
            <a:chOff x="9604090" y="3573447"/>
            <a:chExt cx="2459010" cy="225832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" name="Pfeil: nach links gekrümmt 23"/>
            <p:cNvSpPr/>
            <p:nvPr/>
          </p:nvSpPr>
          <p:spPr>
            <a:xfrm>
              <a:off x="10935055" y="3573447"/>
              <a:ext cx="1128045" cy="2258320"/>
            </a:xfrm>
            <a:prstGeom prst="curvedLeftArrow">
              <a:avLst>
                <a:gd name="adj1" fmla="val 10273"/>
                <a:gd name="adj2" fmla="val 18226"/>
                <a:gd name="adj3" fmla="val 34058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9604090" y="3573447"/>
              <a:ext cx="1333143" cy="11964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32" name="Gruppieren 31"/>
          <p:cNvGrpSpPr>
            <a:grpSpLocks/>
          </p:cNvGrpSpPr>
          <p:nvPr/>
        </p:nvGrpSpPr>
        <p:grpSpPr bwMode="auto">
          <a:xfrm>
            <a:off x="3173413" y="2892425"/>
            <a:ext cx="354012" cy="2957513"/>
            <a:chOff x="3172968" y="2892577"/>
            <a:chExt cx="354584" cy="2957103"/>
          </a:xfrm>
        </p:grpSpPr>
        <p:sp>
          <p:nvSpPr>
            <p:cNvPr id="19547" name="Textfeld 26"/>
            <p:cNvSpPr txBox="1">
              <a:spLocks noChangeArrowheads="1"/>
            </p:cNvSpPr>
            <p:nvPr/>
          </p:nvSpPr>
          <p:spPr bwMode="auto">
            <a:xfrm>
              <a:off x="3172968" y="2892577"/>
              <a:ext cx="184447" cy="366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de-DE" b="1">
                <a:latin typeface="Calibri" pitchFamily="34" charset="0"/>
              </a:endParaRPr>
            </a:p>
          </p:txBody>
        </p:sp>
        <p:sp>
          <p:nvSpPr>
            <p:cNvPr id="19548" name="Textfeld 27"/>
            <p:cNvSpPr txBox="1">
              <a:spLocks noChangeArrowheads="1"/>
            </p:cNvSpPr>
            <p:nvPr/>
          </p:nvSpPr>
          <p:spPr bwMode="auto">
            <a:xfrm>
              <a:off x="3172968" y="3503759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49" name="Textfeld 28"/>
            <p:cNvSpPr txBox="1">
              <a:spLocks noChangeArrowheads="1"/>
            </p:cNvSpPr>
            <p:nvPr/>
          </p:nvSpPr>
          <p:spPr bwMode="auto">
            <a:xfrm>
              <a:off x="3172968" y="4114941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50" name="Textfeld 29"/>
            <p:cNvSpPr txBox="1">
              <a:spLocks noChangeArrowheads="1"/>
            </p:cNvSpPr>
            <p:nvPr/>
          </p:nvSpPr>
          <p:spPr bwMode="auto">
            <a:xfrm>
              <a:off x="3172968" y="4768814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endParaRPr lang="de-DE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9551" name="Textfeld 30"/>
            <p:cNvSpPr txBox="1">
              <a:spLocks noChangeArrowheads="1"/>
            </p:cNvSpPr>
            <p:nvPr/>
          </p:nvSpPr>
          <p:spPr bwMode="auto">
            <a:xfrm>
              <a:off x="3172968" y="5388015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endParaRPr lang="de-DE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33" name="Gruppieren 32"/>
          <p:cNvGrpSpPr>
            <a:grpSpLocks/>
          </p:cNvGrpSpPr>
          <p:nvPr/>
        </p:nvGrpSpPr>
        <p:grpSpPr bwMode="auto">
          <a:xfrm>
            <a:off x="4924425" y="2881313"/>
            <a:ext cx="355600" cy="2957512"/>
            <a:chOff x="3172968" y="2892577"/>
            <a:chExt cx="354584" cy="2957103"/>
          </a:xfrm>
        </p:grpSpPr>
        <p:sp>
          <p:nvSpPr>
            <p:cNvPr id="19542" name="Textfeld 33"/>
            <p:cNvSpPr txBox="1">
              <a:spLocks noChangeArrowheads="1"/>
            </p:cNvSpPr>
            <p:nvPr/>
          </p:nvSpPr>
          <p:spPr bwMode="auto">
            <a:xfrm>
              <a:off x="3172968" y="2892577"/>
              <a:ext cx="183624" cy="366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de-DE" b="1">
                <a:latin typeface="Calibri" pitchFamily="34" charset="0"/>
              </a:endParaRPr>
            </a:p>
          </p:txBody>
        </p:sp>
        <p:sp>
          <p:nvSpPr>
            <p:cNvPr id="19543" name="Textfeld 34"/>
            <p:cNvSpPr txBox="1">
              <a:spLocks noChangeArrowheads="1"/>
            </p:cNvSpPr>
            <p:nvPr/>
          </p:nvSpPr>
          <p:spPr bwMode="auto">
            <a:xfrm>
              <a:off x="3172968" y="3503759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44" name="Textfeld 35"/>
            <p:cNvSpPr txBox="1">
              <a:spLocks noChangeArrowheads="1"/>
            </p:cNvSpPr>
            <p:nvPr/>
          </p:nvSpPr>
          <p:spPr bwMode="auto">
            <a:xfrm>
              <a:off x="3172968" y="4114941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45" name="Textfeld 36"/>
            <p:cNvSpPr txBox="1">
              <a:spLocks noChangeArrowheads="1"/>
            </p:cNvSpPr>
            <p:nvPr/>
          </p:nvSpPr>
          <p:spPr bwMode="auto">
            <a:xfrm>
              <a:off x="3172968" y="4768814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endParaRPr lang="de-DE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9546" name="Textfeld 37"/>
            <p:cNvSpPr txBox="1">
              <a:spLocks noChangeArrowheads="1"/>
            </p:cNvSpPr>
            <p:nvPr/>
          </p:nvSpPr>
          <p:spPr bwMode="auto">
            <a:xfrm>
              <a:off x="3172968" y="5388015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endParaRPr lang="de-DE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39" name="Gruppieren 38"/>
          <p:cNvGrpSpPr>
            <a:grpSpLocks/>
          </p:cNvGrpSpPr>
          <p:nvPr/>
        </p:nvGrpSpPr>
        <p:grpSpPr bwMode="auto">
          <a:xfrm>
            <a:off x="6599238" y="2892425"/>
            <a:ext cx="354012" cy="2957513"/>
            <a:chOff x="3172968" y="2892577"/>
            <a:chExt cx="354584" cy="2957103"/>
          </a:xfrm>
        </p:grpSpPr>
        <p:sp>
          <p:nvSpPr>
            <p:cNvPr id="19537" name="Textfeld 39"/>
            <p:cNvSpPr txBox="1">
              <a:spLocks noChangeArrowheads="1"/>
            </p:cNvSpPr>
            <p:nvPr/>
          </p:nvSpPr>
          <p:spPr bwMode="auto">
            <a:xfrm>
              <a:off x="3172968" y="2892577"/>
              <a:ext cx="184447" cy="366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de-DE" b="1">
                <a:latin typeface="Calibri" pitchFamily="34" charset="0"/>
              </a:endParaRPr>
            </a:p>
          </p:txBody>
        </p:sp>
        <p:sp>
          <p:nvSpPr>
            <p:cNvPr id="19538" name="Textfeld 40"/>
            <p:cNvSpPr txBox="1">
              <a:spLocks noChangeArrowheads="1"/>
            </p:cNvSpPr>
            <p:nvPr/>
          </p:nvSpPr>
          <p:spPr bwMode="auto">
            <a:xfrm>
              <a:off x="3172968" y="3503759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39" name="Textfeld 41"/>
            <p:cNvSpPr txBox="1">
              <a:spLocks noChangeArrowheads="1"/>
            </p:cNvSpPr>
            <p:nvPr/>
          </p:nvSpPr>
          <p:spPr bwMode="auto">
            <a:xfrm>
              <a:off x="3172968" y="4114941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40" name="Textfeld 42"/>
            <p:cNvSpPr txBox="1">
              <a:spLocks noChangeArrowheads="1"/>
            </p:cNvSpPr>
            <p:nvPr/>
          </p:nvSpPr>
          <p:spPr bwMode="auto">
            <a:xfrm>
              <a:off x="3172968" y="4768814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41" name="Textfeld 43"/>
            <p:cNvSpPr txBox="1">
              <a:spLocks noChangeArrowheads="1"/>
            </p:cNvSpPr>
            <p:nvPr/>
          </p:nvSpPr>
          <p:spPr bwMode="auto">
            <a:xfrm>
              <a:off x="3172968" y="5388015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endParaRPr lang="de-DE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45" name="Gruppieren 44"/>
          <p:cNvGrpSpPr>
            <a:grpSpLocks/>
          </p:cNvGrpSpPr>
          <p:nvPr/>
        </p:nvGrpSpPr>
        <p:grpSpPr bwMode="auto">
          <a:xfrm>
            <a:off x="8258175" y="2892425"/>
            <a:ext cx="355600" cy="2957513"/>
            <a:chOff x="3172968" y="2892577"/>
            <a:chExt cx="354584" cy="2957103"/>
          </a:xfrm>
        </p:grpSpPr>
        <p:sp>
          <p:nvSpPr>
            <p:cNvPr id="19532" name="Textfeld 45"/>
            <p:cNvSpPr txBox="1">
              <a:spLocks noChangeArrowheads="1"/>
            </p:cNvSpPr>
            <p:nvPr/>
          </p:nvSpPr>
          <p:spPr bwMode="auto">
            <a:xfrm>
              <a:off x="3172968" y="2892577"/>
              <a:ext cx="183624" cy="366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de-DE" b="1">
                <a:latin typeface="Calibri" pitchFamily="34" charset="0"/>
              </a:endParaRPr>
            </a:p>
          </p:txBody>
        </p:sp>
        <p:sp>
          <p:nvSpPr>
            <p:cNvPr id="19533" name="Textfeld 46"/>
            <p:cNvSpPr txBox="1">
              <a:spLocks noChangeArrowheads="1"/>
            </p:cNvSpPr>
            <p:nvPr/>
          </p:nvSpPr>
          <p:spPr bwMode="auto">
            <a:xfrm>
              <a:off x="3172968" y="3503759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34" name="Textfeld 47"/>
            <p:cNvSpPr txBox="1">
              <a:spLocks noChangeArrowheads="1"/>
            </p:cNvSpPr>
            <p:nvPr/>
          </p:nvSpPr>
          <p:spPr bwMode="auto">
            <a:xfrm>
              <a:off x="3172968" y="4114941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35" name="Textfeld 48"/>
            <p:cNvSpPr txBox="1">
              <a:spLocks noChangeArrowheads="1"/>
            </p:cNvSpPr>
            <p:nvPr/>
          </p:nvSpPr>
          <p:spPr bwMode="auto">
            <a:xfrm>
              <a:off x="3172968" y="4768814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  <p:sp>
          <p:nvSpPr>
            <p:cNvPr id="19536" name="Textfeld 49"/>
            <p:cNvSpPr txBox="1">
              <a:spLocks noChangeArrowheads="1"/>
            </p:cNvSpPr>
            <p:nvPr/>
          </p:nvSpPr>
          <p:spPr bwMode="auto">
            <a:xfrm>
              <a:off x="3172968" y="5388015"/>
              <a:ext cx="354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alibri" pitchFamily="34" charset="0"/>
                </a:rPr>
                <a:t>X</a:t>
              </a:r>
              <a:endParaRPr lang="de-DE" b="1">
                <a:latin typeface="Calibri" pitchFamily="34" charset="0"/>
              </a:endParaRPr>
            </a:p>
          </p:txBody>
        </p:sp>
      </p:grp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10226675" y="41148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latin typeface="Calibri" pitchFamily="34" charset="0"/>
              </a:rPr>
              <a:t>X</a:t>
            </a:r>
            <a:endParaRPr lang="de-DE" b="1">
              <a:latin typeface="Calibri" pitchFamily="34" charset="0"/>
            </a:endParaRPr>
          </a:p>
        </p:txBody>
      </p:sp>
      <p:sp>
        <p:nvSpPr>
          <p:cNvPr id="54" name="Textfeld 53"/>
          <p:cNvSpPr txBox="1">
            <a:spLocks noChangeArrowheads="1"/>
          </p:cNvSpPr>
          <p:nvPr/>
        </p:nvSpPr>
        <p:spPr bwMode="auto">
          <a:xfrm>
            <a:off x="10226675" y="5441950"/>
            <a:ext cx="3540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latin typeface="Calibri" pitchFamily="34" charset="0"/>
              </a:rPr>
              <a:t>X</a:t>
            </a:r>
            <a:endParaRPr lang="de-DE" b="1">
              <a:latin typeface="Calibri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5741988"/>
            <a:ext cx="7127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ieren 9"/>
          <p:cNvGrpSpPr>
            <a:grpSpLocks/>
          </p:cNvGrpSpPr>
          <p:nvPr/>
        </p:nvGrpSpPr>
        <p:grpSpPr bwMode="auto">
          <a:xfrm>
            <a:off x="-455613" y="4138613"/>
            <a:ext cx="3275013" cy="1493837"/>
            <a:chOff x="-314913" y="4197544"/>
            <a:chExt cx="3274616" cy="1494111"/>
          </a:xfrm>
        </p:grpSpPr>
        <p:sp>
          <p:nvSpPr>
            <p:cNvPr id="9" name="Sprechblase: oval 8"/>
            <p:cNvSpPr/>
            <p:nvPr/>
          </p:nvSpPr>
          <p:spPr>
            <a:xfrm>
              <a:off x="-314913" y="4197544"/>
              <a:ext cx="3274616" cy="149411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156714" y="4197545"/>
              <a:ext cx="2663165" cy="1200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36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+mn-lt"/>
                  <a:cs typeface="+mn-cs"/>
                </a:rPr>
                <a:t>Wichtig!</a:t>
              </a:r>
              <a:br>
                <a:rPr lang="de-DE" sz="36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+mn-lt"/>
                  <a:cs typeface="+mn-cs"/>
                </a:rPr>
              </a:br>
              <a:r>
                <a:rPr lang="de-DE" sz="36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+mn-lt"/>
                  <a:cs typeface="+mn-cs"/>
                </a:rPr>
                <a:t>Keine Panik! </a:t>
              </a:r>
              <a:endParaRPr lang="de-DE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52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Weiterführende Schulen in Rheine </a:t>
            </a:r>
            <a:br>
              <a:rPr lang="de-DE" b="1" dirty="0"/>
            </a:br>
            <a:r>
              <a:rPr lang="de-DE" dirty="0"/>
              <a:t> Sekundarschule – Gesamtschule – Realschule - Gymnasium</a:t>
            </a:r>
          </a:p>
        </p:txBody>
      </p:sp>
      <p:sp>
        <p:nvSpPr>
          <p:cNvPr id="19526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Die möglichen Schulabschlüsse</a:t>
            </a:r>
          </a:p>
        </p:txBody>
      </p:sp>
      <p:sp>
        <p:nvSpPr>
          <p:cNvPr id="5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F3B69769-5899-406F-B2CA-AD0E9559E6EB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6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10226675" y="2881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b="1">
              <a:latin typeface="Calibri" pitchFamily="34" charset="0"/>
            </a:endParaRPr>
          </a:p>
        </p:txBody>
      </p:sp>
      <p:sp>
        <p:nvSpPr>
          <p:cNvPr id="19529" name="Textfeld 58"/>
          <p:cNvSpPr txBox="1">
            <a:spLocks noChangeArrowheads="1"/>
          </p:cNvSpPr>
          <p:nvPr/>
        </p:nvSpPr>
        <p:spPr bwMode="auto">
          <a:xfrm>
            <a:off x="11382375" y="6351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Gym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0" name="Group 90"/>
          <p:cNvGraphicFramePr>
            <a:graphicFrameLocks noGrp="1"/>
          </p:cNvGraphicFramePr>
          <p:nvPr/>
        </p:nvGraphicFramePr>
        <p:xfrm>
          <a:off x="838200" y="1381125"/>
          <a:ext cx="10515600" cy="4341178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8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/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D9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Schulform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JG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5A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Englisch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(freiwillig, als WP-Hauptfach)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Englisch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(freiwillig, als WP-Hauptfach)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neu einsetzende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(falls erforderlich)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Englisch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(freiwillig, als WP-Hauptfach)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Englisch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(verpflichtend)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 im WP-Bereich)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neu einsetzende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(freiwillig)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hteck: abgerundete Ecken 16"/>
          <p:cNvSpPr/>
          <p:nvPr/>
        </p:nvSpPr>
        <p:spPr>
          <a:xfrm>
            <a:off x="1023938" y="2992438"/>
            <a:ext cx="1277937" cy="5159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Sekundar-schule</a:t>
            </a:r>
          </a:p>
        </p:txBody>
      </p:sp>
      <p:sp>
        <p:nvSpPr>
          <p:cNvPr id="18" name="Rechteck: abgerundete Ecken 17"/>
          <p:cNvSpPr/>
          <p:nvPr/>
        </p:nvSpPr>
        <p:spPr>
          <a:xfrm>
            <a:off x="1023938" y="3676650"/>
            <a:ext cx="1277937" cy="5556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Gesamt-schule</a:t>
            </a:r>
          </a:p>
        </p:txBody>
      </p:sp>
      <p:sp>
        <p:nvSpPr>
          <p:cNvPr id="19" name="Rechteck: abgerundete Ecken 18"/>
          <p:cNvSpPr/>
          <p:nvPr/>
        </p:nvSpPr>
        <p:spPr>
          <a:xfrm>
            <a:off x="1023938" y="4425950"/>
            <a:ext cx="1277937" cy="5175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Real-schule</a:t>
            </a:r>
          </a:p>
        </p:txBody>
      </p:sp>
      <p:sp>
        <p:nvSpPr>
          <p:cNvPr id="20" name="Rechteck: abgerundete Ecken 19"/>
          <p:cNvSpPr/>
          <p:nvPr/>
        </p:nvSpPr>
        <p:spPr>
          <a:xfrm>
            <a:off x="1023938" y="5056188"/>
            <a:ext cx="1277937" cy="517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>
                <a:solidFill>
                  <a:schemeClr val="tx1"/>
                </a:solidFill>
              </a:rPr>
              <a:t>Gymnasium</a:t>
            </a: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/>
          <a:lstStyle/>
          <a:p>
            <a:pPr>
              <a:defRPr/>
            </a:pPr>
            <a:r>
              <a:rPr lang="de-DE" b="1" dirty="0"/>
              <a:t>Weiterführende Schulen in Rheine </a:t>
            </a:r>
            <a:br>
              <a:rPr lang="de-DE" b="1" dirty="0"/>
            </a:br>
            <a:r>
              <a:rPr lang="de-DE" dirty="0"/>
              <a:t> Sekundarschule – Gesamtschule – Realschule - Gymnasium</a:t>
            </a:r>
          </a:p>
        </p:txBody>
      </p:sp>
      <p:sp>
        <p:nvSpPr>
          <p:cNvPr id="20566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Fremdsprachen</a:t>
            </a:r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8E8D1EB0-004F-4280-94E0-66107FF2EA42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0568" name="Textfeld 10"/>
          <p:cNvSpPr txBox="1">
            <a:spLocks noChangeArrowheads="1"/>
          </p:cNvSpPr>
          <p:nvPr/>
        </p:nvSpPr>
        <p:spPr bwMode="auto">
          <a:xfrm>
            <a:off x="11420475" y="6351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838200" y="5326201"/>
            <a:ext cx="5189538" cy="92233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Realschule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Gymnasium </a:t>
            </a:r>
            <a:r>
              <a:rPr lang="de-DE" dirty="0" err="1">
                <a:solidFill>
                  <a:schemeClr val="bg1"/>
                </a:solidFill>
                <a:latin typeface="+mn-lt"/>
                <a:cs typeface="+mn-cs"/>
              </a:rPr>
              <a:t>Dionysianum</a:t>
            </a:r>
            <a:endParaRPr lang="de-DE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Emsland-Gymnasium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715125" y="5348942"/>
            <a:ext cx="4638675" cy="9239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Sekundarschule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Gesamtschule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bg1"/>
                </a:solidFill>
                <a:latin typeface="+mn-lt"/>
                <a:cs typeface="+mn-cs"/>
              </a:rPr>
              <a:t>Kopernikus-Gymnasium</a:t>
            </a:r>
          </a:p>
        </p:txBody>
      </p:sp>
      <p:sp>
        <p:nvSpPr>
          <p:cNvPr id="2" name="Rechteck 1"/>
          <p:cNvSpPr/>
          <p:nvPr/>
        </p:nvSpPr>
        <p:spPr>
          <a:xfrm>
            <a:off x="830263" y="1144588"/>
            <a:ext cx="5197475" cy="38465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800" b="1" dirty="0">
                <a:latin typeface="+mn-lt"/>
                <a:cs typeface="+mn-cs"/>
              </a:rPr>
              <a:t>Offener Ganztag</a:t>
            </a:r>
            <a:r>
              <a:rPr lang="de-DE" altLang="de-DE" b="1" dirty="0">
                <a:latin typeface="+mn-lt"/>
                <a:cs typeface="+mn-cs"/>
              </a:rPr>
              <a:t/>
            </a:r>
            <a:br>
              <a:rPr lang="de-DE" altLang="de-DE" b="1" dirty="0">
                <a:latin typeface="+mn-lt"/>
                <a:cs typeface="+mn-cs"/>
              </a:rPr>
            </a:br>
            <a:endParaRPr lang="de-DE" altLang="de-DE" b="1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+mn-lt"/>
                <a:cs typeface="+mn-cs"/>
              </a:rPr>
              <a:t>Unterrichtsschluss nach der 6. Stunde (Vormittagsunterricht)</a:t>
            </a:r>
            <a:br>
              <a:rPr lang="de-DE" altLang="de-DE" dirty="0">
                <a:latin typeface="+mn-lt"/>
                <a:cs typeface="+mn-cs"/>
              </a:rPr>
            </a:br>
            <a:endParaRPr lang="de-DE" alt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+mn-lt"/>
                <a:cs typeface="+mn-cs"/>
              </a:rPr>
              <a:t>am Nachmittag: Arbeitsgemeinschaften, </a:t>
            </a:r>
            <a:r>
              <a:rPr lang="de-DE" altLang="de-DE" dirty="0" err="1">
                <a:latin typeface="+mn-lt"/>
                <a:cs typeface="+mn-cs"/>
              </a:rPr>
              <a:t>Forder</a:t>
            </a:r>
            <a:r>
              <a:rPr lang="de-DE" altLang="de-DE" dirty="0">
                <a:latin typeface="+mn-lt"/>
                <a:cs typeface="+mn-cs"/>
              </a:rPr>
              <a:t>- und Förderunterricht, etc.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alt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+mn-lt"/>
                <a:cs typeface="+mn-cs"/>
              </a:rPr>
              <a:t>Möglichkeit der flexiblen Nachmittagsbetreuung von Montag bis Donnerstag</a:t>
            </a:r>
            <a:br>
              <a:rPr lang="de-DE" altLang="de-DE" dirty="0">
                <a:latin typeface="+mn-lt"/>
                <a:cs typeface="+mn-cs"/>
              </a:rPr>
            </a:br>
            <a:endParaRPr lang="de-DE" altLang="de-DE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latin typeface="+mn-lt"/>
                <a:cs typeface="+mn-cs"/>
              </a:rPr>
              <a:t>Hausaufgaben zu Hause oder in der Hausaufgabenbetreuung</a:t>
            </a:r>
          </a:p>
        </p:txBody>
      </p:sp>
      <p:sp>
        <p:nvSpPr>
          <p:cNvPr id="3" name="Rechteck 2"/>
          <p:cNvSpPr/>
          <p:nvPr/>
        </p:nvSpPr>
        <p:spPr>
          <a:xfrm>
            <a:off x="6715125" y="1158875"/>
            <a:ext cx="4491038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800" b="1" dirty="0">
                <a:latin typeface="+mn-lt"/>
                <a:cs typeface="+mn-cs"/>
              </a:rPr>
              <a:t>Gebundener Ganztag</a:t>
            </a:r>
            <a:r>
              <a:rPr lang="de-DE" altLang="de-DE" b="1" dirty="0">
                <a:latin typeface="+mn-lt"/>
                <a:cs typeface="+mn-cs"/>
              </a:rPr>
              <a:t/>
            </a:r>
            <a:br>
              <a:rPr lang="de-DE" altLang="de-DE" b="1" dirty="0">
                <a:latin typeface="+mn-lt"/>
                <a:cs typeface="+mn-cs"/>
              </a:rPr>
            </a:br>
            <a:endParaRPr lang="de-DE" altLang="de-DE" b="1" dirty="0">
              <a:latin typeface="+mn-lt"/>
              <a:cs typeface="+mn-cs"/>
            </a:endParaRPr>
          </a:p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  <a:cs typeface="+mn-cs"/>
              </a:rPr>
              <a:t>Unterrichtsschluss nach der 6. Stunde an 1-2 Tagen</a:t>
            </a:r>
            <a:endParaRPr lang="de-DE" altLang="de-DE" dirty="0">
              <a:latin typeface="+mn-lt"/>
              <a:cs typeface="+mn-cs"/>
            </a:endParaRPr>
          </a:p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  <a:cs typeface="+mn-cs"/>
              </a:rPr>
              <a:t>Mittagspause und verbindlicher Nachmittagsunterricht </a:t>
            </a:r>
            <a:r>
              <a:rPr lang="de-DE" altLang="de-DE" dirty="0">
                <a:latin typeface="+mn-lt"/>
                <a:cs typeface="+mn-cs"/>
              </a:rPr>
              <a:t>an 3-4 Tagen </a:t>
            </a:r>
            <a:br>
              <a:rPr lang="de-DE" altLang="de-DE" dirty="0">
                <a:latin typeface="+mn-lt"/>
                <a:cs typeface="+mn-cs"/>
              </a:rPr>
            </a:br>
            <a:endParaRPr lang="de-DE" altLang="de-DE" dirty="0">
              <a:latin typeface="+mn-lt"/>
              <a:cs typeface="+mn-cs"/>
            </a:endParaRPr>
          </a:p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 err="1">
                <a:latin typeface="+mn-lt"/>
                <a:cs typeface="+mn-cs"/>
              </a:rPr>
              <a:t>Forder</a:t>
            </a:r>
            <a:r>
              <a:rPr lang="de-DE" altLang="de-DE" dirty="0">
                <a:latin typeface="+mn-lt"/>
                <a:cs typeface="+mn-cs"/>
              </a:rPr>
              <a:t>- und Förderunterricht, </a:t>
            </a:r>
            <a:r>
              <a:rPr lang="de-DE" altLang="de-DE" dirty="0" smtClean="0">
                <a:latin typeface="+mn-lt"/>
                <a:cs typeface="+mn-cs"/>
              </a:rPr>
              <a:t>AGs </a:t>
            </a:r>
            <a:r>
              <a:rPr lang="de-DE" altLang="de-DE" dirty="0">
                <a:latin typeface="+mn-lt"/>
                <a:cs typeface="+mn-cs"/>
              </a:rPr>
              <a:t>und Ergänzungsstunden in die Unterrichtszeit integriert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altLang="de-DE" dirty="0">
              <a:latin typeface="+mn-lt"/>
              <a:cs typeface="+mn-cs"/>
            </a:endParaRPr>
          </a:p>
          <a:p>
            <a:pPr marL="2857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dirty="0" smtClean="0">
                <a:latin typeface="+mn-lt"/>
                <a:cs typeface="+mn-cs"/>
              </a:rPr>
              <a:t>Zeiten </a:t>
            </a:r>
            <a:r>
              <a:rPr lang="de-DE" altLang="de-DE" dirty="0">
                <a:latin typeface="+mn-lt"/>
                <a:cs typeface="+mn-cs"/>
              </a:rPr>
              <a:t>für selbstgesteuertes Lernen in die Unterrichtszeit </a:t>
            </a:r>
            <a:r>
              <a:rPr lang="de-DE" altLang="de-DE" dirty="0" smtClean="0">
                <a:latin typeface="+mn-lt"/>
                <a:cs typeface="+mn-cs"/>
              </a:rPr>
              <a:t>integriert – keine regelmäßigen schriftlichen Hausaufgaben</a:t>
            </a:r>
            <a:endParaRPr lang="de-DE" altLang="de-DE" dirty="0">
              <a:latin typeface="+mn-lt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de-DE" altLang="de-DE" dirty="0">
              <a:latin typeface="+mn-lt"/>
              <a:cs typeface="+mn-cs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21510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Schulorganisation: offener und gebundener Ganztag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4F3676B3-A3CC-42CC-8B5A-8B602343E69C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1512" name="Textfeld 12"/>
          <p:cNvSpPr txBox="1">
            <a:spLocks noChangeArrowheads="1"/>
          </p:cNvSpPr>
          <p:nvPr/>
        </p:nvSpPr>
        <p:spPr bwMode="auto">
          <a:xfrm>
            <a:off x="1314450" y="6329363"/>
            <a:ext cx="771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Gym</a:t>
            </a:r>
          </a:p>
        </p:txBody>
      </p:sp>
      <p:sp>
        <p:nvSpPr>
          <p:cNvPr id="21513" name="Textfeld 13"/>
          <p:cNvSpPr txBox="1">
            <a:spLocks noChangeArrowheads="1"/>
          </p:cNvSpPr>
          <p:nvPr/>
        </p:nvSpPr>
        <p:spPr bwMode="auto">
          <a:xfrm>
            <a:off x="9972675" y="6329363"/>
            <a:ext cx="771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/>
          <p:cNvSpPr>
            <a:spLocks noGrp="1"/>
          </p:cNvSpPr>
          <p:nvPr>
            <p:ph idx="1"/>
          </p:nvPr>
        </p:nvSpPr>
        <p:spPr>
          <a:xfrm>
            <a:off x="1758950" y="1978025"/>
            <a:ext cx="10515600" cy="4560888"/>
          </a:xfrm>
        </p:spPr>
        <p:txBody>
          <a:bodyPr/>
          <a:lstStyle/>
          <a:p>
            <a:r>
              <a:rPr lang="de-DE" sz="2000" dirty="0"/>
              <a:t>Zusammenarbeit mit den Grundschulen</a:t>
            </a:r>
          </a:p>
          <a:p>
            <a:r>
              <a:rPr lang="de-DE" sz="2000" dirty="0"/>
              <a:t>Kennenlernnachmittag vor den Sommerferien</a:t>
            </a:r>
          </a:p>
          <a:p>
            <a:r>
              <a:rPr lang="de-DE" sz="2000" dirty="0"/>
              <a:t>Willkommenskultur in der Klasse 5 – sanfter Einstieg in die neue, größere Schule </a:t>
            </a:r>
          </a:p>
          <a:p>
            <a:pPr lvl="1"/>
            <a:r>
              <a:rPr lang="de-DE" sz="2000" dirty="0"/>
              <a:t>Einstiegstage mit den Klassenleitungen</a:t>
            </a:r>
          </a:p>
          <a:p>
            <a:pPr lvl="1"/>
            <a:r>
              <a:rPr lang="de-DE" sz="2000" dirty="0"/>
              <a:t>Patensystem</a:t>
            </a:r>
          </a:p>
          <a:p>
            <a:r>
              <a:rPr lang="de-DE" sz="2000" dirty="0"/>
              <a:t>Klassenleitungsteams (Zwei Lehrer*innen leiten eine </a:t>
            </a:r>
            <a:r>
              <a:rPr lang="de-DE" sz="2000"/>
              <a:t>Klasse)</a:t>
            </a:r>
            <a:endParaRPr lang="de-DE" sz="2000" dirty="0"/>
          </a:p>
          <a:p>
            <a:r>
              <a:rPr lang="de-DE" sz="2000" dirty="0"/>
              <a:t>Beratungsangebote für Eltern sowie Schülerinnen und Schüler</a:t>
            </a:r>
          </a:p>
          <a:p>
            <a:r>
              <a:rPr lang="de-DE" sz="2000" dirty="0" err="1"/>
              <a:t>Forder</a:t>
            </a:r>
            <a:r>
              <a:rPr lang="de-DE" sz="2000" dirty="0"/>
              <a:t>- und Förderangebote</a:t>
            </a:r>
          </a:p>
          <a:p>
            <a:r>
              <a:rPr lang="de-DE" sz="2000" dirty="0"/>
              <a:t>Arbeitsgemeinschaften</a:t>
            </a:r>
          </a:p>
          <a:p>
            <a:r>
              <a:rPr lang="de-DE" sz="2000" dirty="0"/>
              <a:t>Berufs- (und Studien-)</a:t>
            </a:r>
            <a:r>
              <a:rPr lang="de-DE" sz="2000" dirty="0" err="1"/>
              <a:t>vorbereitung</a:t>
            </a:r>
            <a:endParaRPr lang="de-DE" sz="2000" dirty="0"/>
          </a:p>
          <a:p>
            <a:r>
              <a:rPr lang="de-DE" sz="2000" dirty="0"/>
              <a:t>Medienerziehung</a:t>
            </a:r>
          </a:p>
        </p:txBody>
      </p:sp>
      <p:sp>
        <p:nvSpPr>
          <p:cNvPr id="7" name="Rechteck: abgerundete Ecken 6"/>
          <p:cNvSpPr/>
          <p:nvPr/>
        </p:nvSpPr>
        <p:spPr>
          <a:xfrm>
            <a:off x="2890838" y="1109663"/>
            <a:ext cx="1922462" cy="611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Sekundarschule</a:t>
            </a:r>
          </a:p>
        </p:txBody>
      </p:sp>
      <p:sp>
        <p:nvSpPr>
          <p:cNvPr id="8" name="Rechteck: abgerundete Ecken 7"/>
          <p:cNvSpPr/>
          <p:nvPr/>
        </p:nvSpPr>
        <p:spPr>
          <a:xfrm>
            <a:off x="5024438" y="1109663"/>
            <a:ext cx="1922462" cy="61118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Gesamtschule</a:t>
            </a:r>
          </a:p>
        </p:txBody>
      </p:sp>
      <p:sp>
        <p:nvSpPr>
          <p:cNvPr id="9" name="Rechteck: abgerundete Ecken 8"/>
          <p:cNvSpPr/>
          <p:nvPr/>
        </p:nvSpPr>
        <p:spPr>
          <a:xfrm>
            <a:off x="7158038" y="1127125"/>
            <a:ext cx="1922462" cy="6111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Realschule</a:t>
            </a:r>
          </a:p>
        </p:txBody>
      </p:sp>
      <p:sp>
        <p:nvSpPr>
          <p:cNvPr id="10" name="Rechteck: abgerundete Ecken 9"/>
          <p:cNvSpPr/>
          <p:nvPr/>
        </p:nvSpPr>
        <p:spPr>
          <a:xfrm>
            <a:off x="9291638" y="1127125"/>
            <a:ext cx="2062162" cy="6111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Gymnasium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419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898989"/>
                </a:solidFill>
                <a:cs typeface="Arial" charset="0"/>
              </a:rPr>
              <a:t>Weiterführende Schulen in Rheine </a:t>
            </a:r>
            <a:br>
              <a:rPr lang="de-DE" b="1">
                <a:solidFill>
                  <a:srgbClr val="898989"/>
                </a:solidFill>
                <a:cs typeface="Arial" charset="0"/>
              </a:rPr>
            </a:br>
            <a:r>
              <a:rPr lang="de-DE">
                <a:solidFill>
                  <a:srgbClr val="898989"/>
                </a:solidFill>
                <a:cs typeface="Arial" charset="0"/>
              </a:rPr>
              <a:t> Sekundarschule – Gesamtschule – Realschule - Gymnasium</a:t>
            </a:r>
          </a:p>
        </p:txBody>
      </p:sp>
      <p:sp>
        <p:nvSpPr>
          <p:cNvPr id="22536" name="Titel 1"/>
          <p:cNvSpPr txBox="1">
            <a:spLocks/>
          </p:cNvSpPr>
          <p:nvPr/>
        </p:nvSpPr>
        <p:spPr bwMode="auto">
          <a:xfrm>
            <a:off x="838200" y="254000"/>
            <a:ext cx="10515600" cy="650875"/>
          </a:xfrm>
          <a:prstGeom prst="rect">
            <a:avLst/>
          </a:prstGeom>
          <a:solidFill>
            <a:srgbClr val="005386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3600">
                <a:solidFill>
                  <a:schemeClr val="bg1"/>
                </a:solidFill>
                <a:latin typeface="Calibri Light" pitchFamily="34" charset="0"/>
              </a:rPr>
              <a:t>Was ist an allen Schulformen gleich?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929938" y="6356350"/>
            <a:ext cx="423862" cy="365125"/>
          </a:xfrm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9F0DE4BC-7D1B-4246-B76B-DFA961D2206F}" type="slidenum">
              <a:rPr lang="de-DE" altLang="de-DE" sz="1400" b="1">
                <a:solidFill>
                  <a:srgbClr val="005386"/>
                </a:solidFill>
                <a:latin typeface="+mn-lt"/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9</a:t>
            </a:fld>
            <a:endParaRPr lang="de-DE" altLang="de-DE" sz="1400" b="1" dirty="0">
              <a:solidFill>
                <a:srgbClr val="005386"/>
              </a:solidFill>
              <a:latin typeface="+mn-lt"/>
            </a:endParaRPr>
          </a:p>
        </p:txBody>
      </p:sp>
      <p:sp>
        <p:nvSpPr>
          <p:cNvPr id="22538" name="Textfeld 13"/>
          <p:cNvSpPr txBox="1">
            <a:spLocks noChangeArrowheads="1"/>
          </p:cNvSpPr>
          <p:nvPr/>
        </p:nvSpPr>
        <p:spPr bwMode="auto">
          <a:xfrm>
            <a:off x="11353800" y="6351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1398</Words>
  <Application>Microsoft Office PowerPoint</Application>
  <PresentationFormat>Breitbild</PresentationFormat>
  <Paragraphs>406</Paragraphs>
  <Slides>20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Open Sans</vt:lpstr>
      <vt:lpstr>Optima</vt:lpstr>
      <vt:lpstr>Times New Roman</vt:lpstr>
      <vt:lpstr>Wingdings</vt:lpstr>
      <vt:lpstr>Office Theme</vt:lpstr>
      <vt:lpstr>Vorstellung der weiterführenden Schulen in Rheine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Schullaufbahn Gymnasium (G9)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Abteilungsleiter</dc:creator>
  <cp:lastModifiedBy>Schöneberg, M</cp:lastModifiedBy>
  <cp:revision>169</cp:revision>
  <dcterms:created xsi:type="dcterms:W3CDTF">2018-11-16T11:31:40Z</dcterms:created>
  <dcterms:modified xsi:type="dcterms:W3CDTF">2023-10-23T12:29:42Z</dcterms:modified>
</cp:coreProperties>
</file>